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60" r:id="rId4"/>
    <p:sldMasterId id="2147483707" r:id="rId5"/>
  </p:sldMasterIdLst>
  <p:notesMasterIdLst>
    <p:notesMasterId r:id="rId23"/>
  </p:notesMasterIdLst>
  <p:sldIdLst>
    <p:sldId id="275" r:id="rId6"/>
    <p:sldId id="2147470522" r:id="rId7"/>
    <p:sldId id="2147470499" r:id="rId8"/>
    <p:sldId id="2147470500" r:id="rId9"/>
    <p:sldId id="2147470513" r:id="rId10"/>
    <p:sldId id="2147470503" r:id="rId11"/>
    <p:sldId id="2147470502" r:id="rId12"/>
    <p:sldId id="2147470504" r:id="rId13"/>
    <p:sldId id="2147470505" r:id="rId14"/>
    <p:sldId id="2147470506" r:id="rId15"/>
    <p:sldId id="2147470507" r:id="rId16"/>
    <p:sldId id="2147470516" r:id="rId17"/>
    <p:sldId id="2147470508" r:id="rId18"/>
    <p:sldId id="2147470512" r:id="rId19"/>
    <p:sldId id="2147470517" r:id="rId20"/>
    <p:sldId id="2147470515" r:id="rId21"/>
    <p:sldId id="2147470521" r:id="rId22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F7A1DD7-8D68-3FFA-EFE3-2B5C65CFF4A4}" name="Kristina Russell" initials="KR" userId="S::krussell@excellus.com::f691a7d8-c28f-42a7-9eb8-d3438d6db1c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DC5"/>
    <a:srgbClr val="0055C7"/>
    <a:srgbClr val="E96C24"/>
    <a:srgbClr val="676767"/>
    <a:srgbClr val="C7EAFB"/>
    <a:srgbClr val="A49E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5228AC-6BED-4D42-A259-EB00BE7B8DAC}" v="2" dt="2024-07-08T19:49:38.9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7" d="100"/>
          <a:sy n="27" d="100"/>
        </p:scale>
        <p:origin x="115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59166-50C4-AF40-87FD-521346EFB7A6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9D328-0116-B046-9B9F-7D4BEAF8D0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91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9D328-0116-B046-9B9F-7D4BEAF8D079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45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9D328-0116-B046-9B9F-7D4BEAF8D07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329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9D328-0116-B046-9B9F-7D4BEAF8D07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271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9D328-0116-B046-9B9F-7D4BEAF8D07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536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9D328-0116-B046-9B9F-7D4BEAF8D07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924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0BF038B-E279-CA4B-2888-97ABB60FAA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9" name="Picture 8" descr="Graphical user interface, application, logo, company name&#10;&#10;Description automatically generated">
            <a:extLst>
              <a:ext uri="{FF2B5EF4-FFF2-40B4-BE49-F238E27FC236}">
                <a16:creationId xmlns:a16="http://schemas.microsoft.com/office/drawing/2014/main" id="{A24F5DE3-424C-42D7-A112-0EF11B8939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8356" y="9592358"/>
            <a:ext cx="5044449" cy="298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18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Low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F5DAABB-6D8F-4F7B-0E5F-D7549F10A5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45093" y="12244042"/>
            <a:ext cx="3175384" cy="9526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FDEBC48-78FD-3C94-929D-C70572237AA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92506" y="12255676"/>
            <a:ext cx="445914" cy="955532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0851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Upp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80058" y="1596906"/>
            <a:ext cx="18450992" cy="164614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F5DAABB-6D8F-4F7B-0E5F-D7549F10A5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69051" y="696783"/>
            <a:ext cx="3842214" cy="1152666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18450992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0517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- EBB Upp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80058" y="1596906"/>
            <a:ext cx="18450992" cy="164614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18450992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772A9A-D954-4397-AF59-A483486747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31050" y="1210366"/>
            <a:ext cx="4123090" cy="77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8638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Lower Logo Ta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5649D6-89D2-178C-2E01-F3CA46FB4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6304" y="12289502"/>
            <a:ext cx="5084950" cy="9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993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7469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 With Content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294655-A4AF-BE78-5FAC-D03593FFEB6B}"/>
              </a:ext>
            </a:extLst>
          </p:cNvPr>
          <p:cNvSpPr/>
          <p:nvPr userDrawn="1"/>
        </p:nvSpPr>
        <p:spPr>
          <a:xfrm>
            <a:off x="635260" y="644577"/>
            <a:ext cx="23116655" cy="1242684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19AB0A-C05D-7E99-69D2-CF58AB887D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6859" y="637083"/>
            <a:ext cx="23107338" cy="124343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30734" y="3946405"/>
            <a:ext cx="16657366" cy="248297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9600">
                <a:solidFill>
                  <a:schemeClr val="bg1"/>
                </a:solidFill>
              </a:defRPr>
            </a:lvl1pPr>
          </a:lstStyle>
          <a:p>
            <a:r>
              <a:rPr lang="en-US"/>
              <a:t>Callout Text or Quote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430734" y="6858000"/>
            <a:ext cx="16657366" cy="497204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30734" y="2920880"/>
            <a:ext cx="16657366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F12F1695-D633-4155-4235-6B6B2CE1D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8878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 With Content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294655-A4AF-BE78-5FAC-D03593FFEB6B}"/>
              </a:ext>
            </a:extLst>
          </p:cNvPr>
          <p:cNvSpPr/>
          <p:nvPr userDrawn="1"/>
        </p:nvSpPr>
        <p:spPr>
          <a:xfrm>
            <a:off x="635260" y="644577"/>
            <a:ext cx="23116655" cy="1242684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19AB0A-C05D-7E99-69D2-CF58AB887D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4577" y="637083"/>
            <a:ext cx="23107338" cy="124343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30734" y="3946405"/>
            <a:ext cx="16657366" cy="248297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9600">
                <a:solidFill>
                  <a:schemeClr val="accent1"/>
                </a:solidFill>
              </a:defRPr>
            </a:lvl1pPr>
          </a:lstStyle>
          <a:p>
            <a:r>
              <a:rPr lang="en-US"/>
              <a:t>Callout Text or Quote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430734" y="6858000"/>
            <a:ext cx="16657366" cy="497204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30734" y="2920880"/>
            <a:ext cx="16657366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F12F1695-D633-4155-4235-6B6B2CE1D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0599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Individuals and Famil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F58DF3B-232A-75DC-AFA9-9948F0AEE6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303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3493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Busi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F78789-1ABE-9FC1-B7EC-5FBD7B8C2A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303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4027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_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23247" y="4799667"/>
            <a:ext cx="20500011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269954" y="1399244"/>
            <a:ext cx="20453304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597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597D84-40B5-B9E9-DCD2-C366AEE82A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DD0C60-BCCB-D288-EB1E-5EF6A4F1A7AE}"/>
              </a:ext>
            </a:extLst>
          </p:cNvPr>
          <p:cNvSpPr txBox="1"/>
          <p:nvPr userDrawn="1"/>
        </p:nvSpPr>
        <p:spPr>
          <a:xfrm>
            <a:off x="10123949" y="12416253"/>
            <a:ext cx="1847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Graphical user interface, application, logo, company name&#10;&#10;Description automatically generated">
            <a:extLst>
              <a:ext uri="{FF2B5EF4-FFF2-40B4-BE49-F238E27FC236}">
                <a16:creationId xmlns:a16="http://schemas.microsoft.com/office/drawing/2014/main" id="{B2D7C0E6-88FB-45BA-B6D2-FD62EAC5843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8356" y="9592358"/>
            <a:ext cx="5044449" cy="298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1505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Medic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F02DE1-ED13-F387-299C-7529E46350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303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875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Med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B466B15-DA5B-DB75-4F07-E95F14930F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303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546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Cus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8CDD9CB-20B1-9A09-5A4A-C5AD9DA0B3AF}"/>
              </a:ext>
            </a:extLst>
          </p:cNvPr>
          <p:cNvSpPr/>
          <p:nvPr userDrawn="1"/>
        </p:nvSpPr>
        <p:spPr>
          <a:xfrm>
            <a:off x="637952" y="645043"/>
            <a:ext cx="10030047" cy="12433004"/>
          </a:xfrm>
          <a:prstGeom prst="rect">
            <a:avLst/>
          </a:prstGeom>
          <a:solidFill>
            <a:srgbClr val="00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9F3F244-4834-B4EA-6408-97BF051809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7952" y="645043"/>
            <a:ext cx="10030047" cy="1243300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1732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8CDD9CB-20B1-9A09-5A4A-C5AD9DA0B3AF}"/>
              </a:ext>
            </a:extLst>
          </p:cNvPr>
          <p:cNvSpPr/>
          <p:nvPr userDrawn="1"/>
        </p:nvSpPr>
        <p:spPr>
          <a:xfrm>
            <a:off x="637952" y="645043"/>
            <a:ext cx="10030047" cy="124330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6423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0FBA78-1398-CAB4-AEE0-7A95E235D2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747500" cy="13716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652204" y="4167963"/>
            <a:ext cx="9058351" cy="7721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000"/>
              </a:spcBef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76A554E-4D68-FD73-D536-EBA9C905D8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908798" y="4167351"/>
            <a:ext cx="1084262" cy="7721437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spcBef>
                <a:spcPts val="3000"/>
              </a:spcBef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86C273-B8DC-0F4F-60A2-C2C1B9C8612B}"/>
              </a:ext>
            </a:extLst>
          </p:cNvPr>
          <p:cNvSpPr txBox="1"/>
          <p:nvPr userDrawn="1"/>
        </p:nvSpPr>
        <p:spPr>
          <a:xfrm>
            <a:off x="12249038" y="1489153"/>
            <a:ext cx="5892382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400" b="1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3808999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Slide_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23465" y="3899022"/>
            <a:ext cx="15738275" cy="7721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000"/>
              </a:spcBef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76A554E-4D68-FD73-D536-EBA9C905D8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9" y="3898410"/>
            <a:ext cx="1084262" cy="7721437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spcBef>
                <a:spcPts val="3000"/>
              </a:spcBef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86C273-B8DC-0F4F-60A2-C2C1B9C8612B}"/>
              </a:ext>
            </a:extLst>
          </p:cNvPr>
          <p:cNvSpPr txBox="1"/>
          <p:nvPr userDrawn="1"/>
        </p:nvSpPr>
        <p:spPr>
          <a:xfrm>
            <a:off x="1720299" y="1220212"/>
            <a:ext cx="5892382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400" b="1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6916789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 - Cus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652204" y="4167963"/>
            <a:ext cx="9058351" cy="7721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000"/>
              </a:spcBef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76A554E-4D68-FD73-D536-EBA9C905D8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908798" y="4167351"/>
            <a:ext cx="1084262" cy="7721437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spcBef>
                <a:spcPts val="3000"/>
              </a:spcBef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86C273-B8DC-0F4F-60A2-C2C1B9C8612B}"/>
              </a:ext>
            </a:extLst>
          </p:cNvPr>
          <p:cNvSpPr txBox="1"/>
          <p:nvPr userDrawn="1"/>
        </p:nvSpPr>
        <p:spPr>
          <a:xfrm>
            <a:off x="12249038" y="1489153"/>
            <a:ext cx="5892382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400" b="1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9EF2845-F2AE-0088-9547-FABFEF09A658}"/>
              </a:ext>
            </a:extLst>
          </p:cNvPr>
          <p:cNvSpPr/>
          <p:nvPr userDrawn="1"/>
        </p:nvSpPr>
        <p:spPr>
          <a:xfrm>
            <a:off x="632927" y="635431"/>
            <a:ext cx="10479358" cy="124482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6776F7C6-ACA2-00C1-5D84-321B9FBAAC6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2927" y="645043"/>
            <a:ext cx="10479358" cy="124482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2471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80059" y="3651250"/>
            <a:ext cx="10508688" cy="8702676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2193587" y="3651250"/>
            <a:ext cx="10516969" cy="8702676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70971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C70301E-4A39-6415-F387-792084EA7F23}"/>
              </a:ext>
            </a:extLst>
          </p:cNvPr>
          <p:cNvSpPr/>
          <p:nvPr userDrawn="1"/>
        </p:nvSpPr>
        <p:spPr>
          <a:xfrm>
            <a:off x="12363713" y="632353"/>
            <a:ext cx="11388202" cy="124482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71AD71-5560-EB55-0F35-41D0E1035B20}"/>
              </a:ext>
            </a:extLst>
          </p:cNvPr>
          <p:cNvSpPr/>
          <p:nvPr userDrawn="1"/>
        </p:nvSpPr>
        <p:spPr>
          <a:xfrm>
            <a:off x="632927" y="635431"/>
            <a:ext cx="11390533" cy="12448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288891" y="2371132"/>
            <a:ext cx="9117840" cy="1646141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288892" y="4787152"/>
            <a:ext cx="9117840" cy="7566773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88891" y="1402757"/>
            <a:ext cx="9117840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897FDA82-6E31-5BC9-63D7-C43B8DB0F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919D1256-B153-3A36-42D4-02291057E6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2927" y="645043"/>
            <a:ext cx="11388202" cy="124482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2666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Gri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288891" y="2371132"/>
            <a:ext cx="9117840" cy="1646141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288892" y="4787152"/>
            <a:ext cx="9117840" cy="7566773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88891" y="1402757"/>
            <a:ext cx="9117840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919D1256-B153-3A36-42D4-02291057E6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2927" y="632352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5D79A20-01C5-EE40-5024-CAB8C71DC1E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99641" y="632352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20BFE4D0-857C-FAF1-88A2-C6A50C5C389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2927" y="9154028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BA6A5C70-5A3E-6A6B-2B1D-A6758448928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099641" y="9154028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0031B52-8A2A-8E75-12EB-B6AB484A125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896999" y="4868898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951752B3-ABBA-E87B-1A9F-3588A68D06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2927" y="4868898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4A6AB0C7-940A-C3BE-196B-9446C48B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710556" y="12438022"/>
            <a:ext cx="1243584" cy="730250"/>
          </a:xfrm>
        </p:spPr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9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0C54A21-4CBE-BAA7-4976-361FB5F92F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8" name="Picture 7" descr="Graphical user interface, application, logo, company name&#10;&#10;Description automatically generated">
            <a:extLst>
              <a:ext uri="{FF2B5EF4-FFF2-40B4-BE49-F238E27FC236}">
                <a16:creationId xmlns:a16="http://schemas.microsoft.com/office/drawing/2014/main" id="{9E236F79-662F-44D3-9BA3-8EAFBD1CAD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8356" y="9592358"/>
            <a:ext cx="5044449" cy="298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455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Grid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40412" y="2371132"/>
            <a:ext cx="9117840" cy="1646141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40412" y="4787152"/>
            <a:ext cx="9117840" cy="7566773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40412" y="1402757"/>
            <a:ext cx="9117840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919D1256-B153-3A36-42D4-02291057E6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361382" y="632352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5D79A20-01C5-EE40-5024-CAB8C71DC1E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828096" y="632352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20BFE4D0-857C-FAF1-88A2-C6A50C5C389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361382" y="9154028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BA6A5C70-5A3E-6A6B-2B1D-A6758448928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8828096" y="9154028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0031B52-8A2A-8E75-12EB-B6AB484A125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7625454" y="4868898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951752B3-ABBA-E87B-1A9F-3588A68D06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2361382" y="4868898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4A6AB0C7-940A-C3BE-196B-9446C48B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710556" y="12438022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7755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2 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80058" y="3243047"/>
            <a:ext cx="21330497" cy="2350929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>
                <a:solidFill>
                  <a:srgbClr val="676767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BEFB05-0532-28E9-3587-E5BE905859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80058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C804E06D-208E-0286-7C73-82F1CE9065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57830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CB00FB49-1CDA-9BA8-4C96-CDF93DB5E98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35602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A7A9488-7A6D-72A7-F6BF-122CA5E3A9B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413374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B8F54A6-9F6E-D80B-3A76-D9BDA9AFE5B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6091146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9F184E9A-D96D-6B70-A606-18481191F0A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9768918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F9D49C5-2C5F-1C91-1AEC-C9BB3F7E3D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80058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CBA8F7D-A008-7621-2D87-0BA8BD41B6D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380058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F70BA00F-E89E-978B-C47F-F8838A3166C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57830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D48C183B-72E9-1E19-E0A4-A9E682E96E5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57830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5AF4983F-A150-C27A-B431-F7389BC5ADB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735602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261AE762-38CF-86B9-CF53-9C0154C616A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735602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C12AD55E-639C-646B-E684-5030BDE1FB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413374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14387910-47D7-7579-CAC3-C0955A3511B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2413374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B47E9F32-0CE0-F49E-A388-F1D1CC51B1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091146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7" name="Text Placeholder 17">
            <a:extLst>
              <a:ext uri="{FF2B5EF4-FFF2-40B4-BE49-F238E27FC236}">
                <a16:creationId xmlns:a16="http://schemas.microsoft.com/office/drawing/2014/main" id="{C8B4EB32-5C2F-078B-7C36-AF3EE470281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6091146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8" name="Text Placeholder 17">
            <a:extLst>
              <a:ext uri="{FF2B5EF4-FFF2-40B4-BE49-F238E27FC236}">
                <a16:creationId xmlns:a16="http://schemas.microsoft.com/office/drawing/2014/main" id="{62E24993-1A5A-2D8C-0869-157D8319EF3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9768918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9" name="Text Placeholder 17">
            <a:extLst>
              <a:ext uri="{FF2B5EF4-FFF2-40B4-BE49-F238E27FC236}">
                <a16:creationId xmlns:a16="http://schemas.microsoft.com/office/drawing/2014/main" id="{BE489418-1C0A-7DD7-0535-C41C52E3D93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9768918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4115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1 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80058" y="3243048"/>
            <a:ext cx="21330497" cy="1646142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>
                <a:solidFill>
                  <a:srgbClr val="676767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BEFB05-0532-28E9-3587-E5BE905859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45829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C804E06D-208E-0286-7C73-82F1CE9065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23601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CB00FB49-1CDA-9BA8-4C96-CDF93DB5E98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01373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A7A9488-7A6D-72A7-F6BF-122CA5E3A9B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779145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B8F54A6-9F6E-D80B-3A76-D9BDA9AFE5B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6456917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9F184E9A-D96D-6B70-A606-18481191F0A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0134689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F9D49C5-2C5F-1C91-1AEC-C9BB3F7E3D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13769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CBA8F7D-A008-7621-2D87-0BA8BD41B6D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513769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F70BA00F-E89E-978B-C47F-F8838A3166C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91541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D48C183B-72E9-1E19-E0A4-A9E682E96E5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191541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5AF4983F-A150-C27A-B431-F7389BC5ADB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869313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261AE762-38CF-86B9-CF53-9C0154C616A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869313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C12AD55E-639C-646B-E684-5030BDE1FB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547085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14387910-47D7-7579-CAC3-C0955A3511B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2547085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B47E9F32-0CE0-F49E-A388-F1D1CC51B1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24857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7" name="Text Placeholder 17">
            <a:extLst>
              <a:ext uri="{FF2B5EF4-FFF2-40B4-BE49-F238E27FC236}">
                <a16:creationId xmlns:a16="http://schemas.microsoft.com/office/drawing/2014/main" id="{C8B4EB32-5C2F-078B-7C36-AF3EE470281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6224857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8" name="Text Placeholder 17">
            <a:extLst>
              <a:ext uri="{FF2B5EF4-FFF2-40B4-BE49-F238E27FC236}">
                <a16:creationId xmlns:a16="http://schemas.microsoft.com/office/drawing/2014/main" id="{62E24993-1A5A-2D8C-0869-157D8319EF3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9902629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9" name="Text Placeholder 17">
            <a:extLst>
              <a:ext uri="{FF2B5EF4-FFF2-40B4-BE49-F238E27FC236}">
                <a16:creationId xmlns:a16="http://schemas.microsoft.com/office/drawing/2014/main" id="{BE489418-1C0A-7DD7-0535-C41C52E3D93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9902629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3" name="Picture Placeholder 5">
            <a:extLst>
              <a:ext uri="{FF2B5EF4-FFF2-40B4-BE49-F238E27FC236}">
                <a16:creationId xmlns:a16="http://schemas.microsoft.com/office/drawing/2014/main" id="{3B68E16D-980A-57A9-7E7D-1FDCD069817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1745829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4" name="Picture Placeholder 5">
            <a:extLst>
              <a:ext uri="{FF2B5EF4-FFF2-40B4-BE49-F238E27FC236}">
                <a16:creationId xmlns:a16="http://schemas.microsoft.com/office/drawing/2014/main" id="{43AF3597-28B4-BF98-380A-745908101AD5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423601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5" name="Picture Placeholder 5">
            <a:extLst>
              <a:ext uri="{FF2B5EF4-FFF2-40B4-BE49-F238E27FC236}">
                <a16:creationId xmlns:a16="http://schemas.microsoft.com/office/drawing/2014/main" id="{61E63EE9-4C9D-2BEE-C942-415344E618B1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101373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6" name="Picture Placeholder 5">
            <a:extLst>
              <a:ext uri="{FF2B5EF4-FFF2-40B4-BE49-F238E27FC236}">
                <a16:creationId xmlns:a16="http://schemas.microsoft.com/office/drawing/2014/main" id="{9EE2E119-10DD-5C2F-6F5C-E7E8B86CA1F3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779145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7" name="Picture Placeholder 5">
            <a:extLst>
              <a:ext uri="{FF2B5EF4-FFF2-40B4-BE49-F238E27FC236}">
                <a16:creationId xmlns:a16="http://schemas.microsoft.com/office/drawing/2014/main" id="{DFBD9348-548C-41AC-1ACB-3A379E8D411B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6456917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8" name="Picture Placeholder 5">
            <a:extLst>
              <a:ext uri="{FF2B5EF4-FFF2-40B4-BE49-F238E27FC236}">
                <a16:creationId xmlns:a16="http://schemas.microsoft.com/office/drawing/2014/main" id="{26DEF94C-D90C-F453-264E-2631315B87F2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20134689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9" name="Text Placeholder 17">
            <a:extLst>
              <a:ext uri="{FF2B5EF4-FFF2-40B4-BE49-F238E27FC236}">
                <a16:creationId xmlns:a16="http://schemas.microsoft.com/office/drawing/2014/main" id="{8237D124-6479-CF8E-16C0-CC8AB5A8C88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513769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0" name="Text Placeholder 17">
            <a:extLst>
              <a:ext uri="{FF2B5EF4-FFF2-40B4-BE49-F238E27FC236}">
                <a16:creationId xmlns:a16="http://schemas.microsoft.com/office/drawing/2014/main" id="{862E1582-D587-7F64-36F9-133318EAC911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1513769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1" name="Text Placeholder 17">
            <a:extLst>
              <a:ext uri="{FF2B5EF4-FFF2-40B4-BE49-F238E27FC236}">
                <a16:creationId xmlns:a16="http://schemas.microsoft.com/office/drawing/2014/main" id="{878A13D5-254E-9AAF-64FD-8BC39D848C7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91541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2" name="Text Placeholder 17">
            <a:extLst>
              <a:ext uri="{FF2B5EF4-FFF2-40B4-BE49-F238E27FC236}">
                <a16:creationId xmlns:a16="http://schemas.microsoft.com/office/drawing/2014/main" id="{6A0BDA47-FF00-2311-543E-6B52DC99B88F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5191541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3" name="Text Placeholder 17">
            <a:extLst>
              <a:ext uri="{FF2B5EF4-FFF2-40B4-BE49-F238E27FC236}">
                <a16:creationId xmlns:a16="http://schemas.microsoft.com/office/drawing/2014/main" id="{15009255-F2CE-693F-B51C-A2D4B91FAFC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869313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4" name="Text Placeholder 17">
            <a:extLst>
              <a:ext uri="{FF2B5EF4-FFF2-40B4-BE49-F238E27FC236}">
                <a16:creationId xmlns:a16="http://schemas.microsoft.com/office/drawing/2014/main" id="{99806433-F449-08C0-8994-BDD7E87869A2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8869313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5" name="Text Placeholder 17">
            <a:extLst>
              <a:ext uri="{FF2B5EF4-FFF2-40B4-BE49-F238E27FC236}">
                <a16:creationId xmlns:a16="http://schemas.microsoft.com/office/drawing/2014/main" id="{DB0B2E03-6FDF-220D-B3DF-7403CBB507F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547085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6" name="Text Placeholder 17">
            <a:extLst>
              <a:ext uri="{FF2B5EF4-FFF2-40B4-BE49-F238E27FC236}">
                <a16:creationId xmlns:a16="http://schemas.microsoft.com/office/drawing/2014/main" id="{A3045698-568E-507D-67E8-DFC7B1811C4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12547085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7" name="Text Placeholder 17">
            <a:extLst>
              <a:ext uri="{FF2B5EF4-FFF2-40B4-BE49-F238E27FC236}">
                <a16:creationId xmlns:a16="http://schemas.microsoft.com/office/drawing/2014/main" id="{66B34C22-695C-663B-2343-D4D7EC15B22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6224857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8" name="Text Placeholder 17">
            <a:extLst>
              <a:ext uri="{FF2B5EF4-FFF2-40B4-BE49-F238E27FC236}">
                <a16:creationId xmlns:a16="http://schemas.microsoft.com/office/drawing/2014/main" id="{A5842C1E-2E7D-3FFB-C5E9-1D1F378736AE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16224857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9" name="Text Placeholder 17">
            <a:extLst>
              <a:ext uri="{FF2B5EF4-FFF2-40B4-BE49-F238E27FC236}">
                <a16:creationId xmlns:a16="http://schemas.microsoft.com/office/drawing/2014/main" id="{50CAAD79-598E-FA98-B479-D9FC072BCC5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9902629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60" name="Text Placeholder 17">
            <a:extLst>
              <a:ext uri="{FF2B5EF4-FFF2-40B4-BE49-F238E27FC236}">
                <a16:creationId xmlns:a16="http://schemas.microsoft.com/office/drawing/2014/main" id="{D796A178-2536-B2DF-4C49-E488CB2ECA5B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19902629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3946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8246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6678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us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4275D6-F269-D7CE-5CE4-09BFF15A72A5}"/>
              </a:ext>
            </a:extLst>
          </p:cNvPr>
          <p:cNvSpPr/>
          <p:nvPr userDrawn="1"/>
        </p:nvSpPr>
        <p:spPr>
          <a:xfrm>
            <a:off x="632927" y="635431"/>
            <a:ext cx="23118988" cy="12448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7A1E75-EB2D-E775-30A8-E82457F238BB}"/>
              </a:ext>
            </a:extLst>
          </p:cNvPr>
          <p:cNvSpPr txBox="1"/>
          <p:nvPr userDrawn="1"/>
        </p:nvSpPr>
        <p:spPr>
          <a:xfrm>
            <a:off x="2903820" y="4975961"/>
            <a:ext cx="10907153" cy="2161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Discussion</a:t>
            </a:r>
          </a:p>
        </p:txBody>
      </p:sp>
      <p:sp>
        <p:nvSpPr>
          <p:cNvPr id="2" name="Slide Number Placeholder 6">
            <a:extLst>
              <a:ext uri="{FF2B5EF4-FFF2-40B4-BE49-F238E27FC236}">
                <a16:creationId xmlns:a16="http://schemas.microsoft.com/office/drawing/2014/main" id="{FF96EDF7-64F3-24A8-6899-F3B516C8F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Graphic 5">
            <a:extLst>
              <a:ext uri="{FF2B5EF4-FFF2-40B4-BE49-F238E27FC236}">
                <a16:creationId xmlns:a16="http://schemas.microsoft.com/office/drawing/2014/main" id="{1B244CA9-EF5E-AEFA-B0ED-64CC66F0FC3D}"/>
              </a:ext>
            </a:extLst>
          </p:cNvPr>
          <p:cNvSpPr/>
          <p:nvPr userDrawn="1"/>
        </p:nvSpPr>
        <p:spPr>
          <a:xfrm>
            <a:off x="2992452" y="7048583"/>
            <a:ext cx="7781566" cy="453120"/>
          </a:xfrm>
          <a:custGeom>
            <a:avLst/>
            <a:gdLst>
              <a:gd name="connsiteX0" fmla="*/ 3090358 w 3128137"/>
              <a:gd name="connsiteY0" fmla="*/ 92837 h 182151"/>
              <a:gd name="connsiteX1" fmla="*/ 9211 w 3128137"/>
              <a:gd name="connsiteY1" fmla="*/ 182086 h 182151"/>
              <a:gd name="connsiteX2" fmla="*/ 67 w 3128137"/>
              <a:gd name="connsiteY2" fmla="*/ 174942 h 182151"/>
              <a:gd name="connsiteX3" fmla="*/ 7116 w 3128137"/>
              <a:gd name="connsiteY3" fmla="*/ 165798 h 182151"/>
              <a:gd name="connsiteX4" fmla="*/ 3095216 w 3128137"/>
              <a:gd name="connsiteY4" fmla="*/ 22256 h 182151"/>
              <a:gd name="connsiteX5" fmla="*/ 3090358 w 3128137"/>
              <a:gd name="connsiteY5" fmla="*/ 92837 h 182151"/>
              <a:gd name="connsiteX6" fmla="*/ 3090358 w 3128137"/>
              <a:gd name="connsiteY6" fmla="*/ 92837 h 18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8137" h="182151">
                <a:moveTo>
                  <a:pt x="3090358" y="92837"/>
                </a:moveTo>
                <a:cubicBezTo>
                  <a:pt x="2064420" y="16351"/>
                  <a:pt x="1030482" y="58737"/>
                  <a:pt x="9211" y="182086"/>
                </a:cubicBezTo>
                <a:cubicBezTo>
                  <a:pt x="4734" y="182657"/>
                  <a:pt x="639" y="179419"/>
                  <a:pt x="67" y="174942"/>
                </a:cubicBezTo>
                <a:cubicBezTo>
                  <a:pt x="-504" y="170465"/>
                  <a:pt x="2639" y="166465"/>
                  <a:pt x="7116" y="165798"/>
                </a:cubicBezTo>
                <a:cubicBezTo>
                  <a:pt x="1028958" y="24162"/>
                  <a:pt x="2063944" y="-36418"/>
                  <a:pt x="3095216" y="22256"/>
                </a:cubicBezTo>
                <a:cubicBezTo>
                  <a:pt x="3141317" y="26162"/>
                  <a:pt x="3138364" y="94837"/>
                  <a:pt x="3090358" y="92837"/>
                </a:cubicBezTo>
                <a:lnTo>
                  <a:pt x="3090358" y="92837"/>
                </a:lnTo>
                <a:close/>
              </a:path>
            </a:pathLst>
          </a:custGeom>
          <a:solidFill>
            <a:srgbClr val="C7EAF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6144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20971D3-EBBE-CD45-02CE-6EDBED9FC945}"/>
              </a:ext>
            </a:extLst>
          </p:cNvPr>
          <p:cNvSpPr/>
          <p:nvPr userDrawn="1"/>
        </p:nvSpPr>
        <p:spPr>
          <a:xfrm>
            <a:off x="632927" y="635431"/>
            <a:ext cx="23118988" cy="12448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7A1E75-EB2D-E775-30A8-E82457F238BB}"/>
              </a:ext>
            </a:extLst>
          </p:cNvPr>
          <p:cNvSpPr txBox="1"/>
          <p:nvPr userDrawn="1"/>
        </p:nvSpPr>
        <p:spPr>
          <a:xfrm>
            <a:off x="2903820" y="4975961"/>
            <a:ext cx="11358238" cy="2161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Questions?</a:t>
            </a:r>
          </a:p>
        </p:txBody>
      </p:sp>
      <p:sp>
        <p:nvSpPr>
          <p:cNvPr id="2" name="Slide Number Placeholder 6">
            <a:extLst>
              <a:ext uri="{FF2B5EF4-FFF2-40B4-BE49-F238E27FC236}">
                <a16:creationId xmlns:a16="http://schemas.microsoft.com/office/drawing/2014/main" id="{FF96EDF7-64F3-24A8-6899-F3B516C8F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Graphic 5">
            <a:extLst>
              <a:ext uri="{FF2B5EF4-FFF2-40B4-BE49-F238E27FC236}">
                <a16:creationId xmlns:a16="http://schemas.microsoft.com/office/drawing/2014/main" id="{AD4F78DC-6096-E7DA-B647-51F09DD790FC}"/>
              </a:ext>
            </a:extLst>
          </p:cNvPr>
          <p:cNvSpPr/>
          <p:nvPr userDrawn="1"/>
        </p:nvSpPr>
        <p:spPr>
          <a:xfrm>
            <a:off x="2992452" y="7048583"/>
            <a:ext cx="7781566" cy="453120"/>
          </a:xfrm>
          <a:custGeom>
            <a:avLst/>
            <a:gdLst>
              <a:gd name="connsiteX0" fmla="*/ 3090358 w 3128137"/>
              <a:gd name="connsiteY0" fmla="*/ 92837 h 182151"/>
              <a:gd name="connsiteX1" fmla="*/ 9211 w 3128137"/>
              <a:gd name="connsiteY1" fmla="*/ 182086 h 182151"/>
              <a:gd name="connsiteX2" fmla="*/ 67 w 3128137"/>
              <a:gd name="connsiteY2" fmla="*/ 174942 h 182151"/>
              <a:gd name="connsiteX3" fmla="*/ 7116 w 3128137"/>
              <a:gd name="connsiteY3" fmla="*/ 165798 h 182151"/>
              <a:gd name="connsiteX4" fmla="*/ 3095216 w 3128137"/>
              <a:gd name="connsiteY4" fmla="*/ 22256 h 182151"/>
              <a:gd name="connsiteX5" fmla="*/ 3090358 w 3128137"/>
              <a:gd name="connsiteY5" fmla="*/ 92837 h 182151"/>
              <a:gd name="connsiteX6" fmla="*/ 3090358 w 3128137"/>
              <a:gd name="connsiteY6" fmla="*/ 92837 h 18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8137" h="182151">
                <a:moveTo>
                  <a:pt x="3090358" y="92837"/>
                </a:moveTo>
                <a:cubicBezTo>
                  <a:pt x="2064420" y="16351"/>
                  <a:pt x="1030482" y="58737"/>
                  <a:pt x="9211" y="182086"/>
                </a:cubicBezTo>
                <a:cubicBezTo>
                  <a:pt x="4734" y="182657"/>
                  <a:pt x="639" y="179419"/>
                  <a:pt x="67" y="174942"/>
                </a:cubicBezTo>
                <a:cubicBezTo>
                  <a:pt x="-504" y="170465"/>
                  <a:pt x="2639" y="166465"/>
                  <a:pt x="7116" y="165798"/>
                </a:cubicBezTo>
                <a:cubicBezTo>
                  <a:pt x="1028958" y="24162"/>
                  <a:pt x="2063944" y="-36418"/>
                  <a:pt x="3095216" y="22256"/>
                </a:cubicBezTo>
                <a:cubicBezTo>
                  <a:pt x="3141317" y="26162"/>
                  <a:pt x="3138364" y="94837"/>
                  <a:pt x="3090358" y="92837"/>
                </a:cubicBezTo>
                <a:lnTo>
                  <a:pt x="3090358" y="92837"/>
                </a:lnTo>
                <a:close/>
              </a:path>
            </a:pathLst>
          </a:custGeom>
          <a:solidFill>
            <a:srgbClr val="C7EAF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3795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658CEBD-0BD5-BF8E-6BD6-461C321E0815}"/>
              </a:ext>
            </a:extLst>
          </p:cNvPr>
          <p:cNvSpPr/>
          <p:nvPr userDrawn="1"/>
        </p:nvSpPr>
        <p:spPr>
          <a:xfrm>
            <a:off x="632927" y="635431"/>
            <a:ext cx="23118988" cy="12448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7A1E75-EB2D-E775-30A8-E82457F238BB}"/>
              </a:ext>
            </a:extLst>
          </p:cNvPr>
          <p:cNvSpPr txBox="1"/>
          <p:nvPr userDrawn="1"/>
        </p:nvSpPr>
        <p:spPr>
          <a:xfrm>
            <a:off x="2903820" y="4975961"/>
            <a:ext cx="9153468" cy="2161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Appendix</a:t>
            </a:r>
          </a:p>
        </p:txBody>
      </p:sp>
      <p:sp>
        <p:nvSpPr>
          <p:cNvPr id="2" name="Slide Number Placeholder 6">
            <a:extLst>
              <a:ext uri="{FF2B5EF4-FFF2-40B4-BE49-F238E27FC236}">
                <a16:creationId xmlns:a16="http://schemas.microsoft.com/office/drawing/2014/main" id="{FF96EDF7-64F3-24A8-6899-F3B516C8F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Graphic 5">
            <a:extLst>
              <a:ext uri="{FF2B5EF4-FFF2-40B4-BE49-F238E27FC236}">
                <a16:creationId xmlns:a16="http://schemas.microsoft.com/office/drawing/2014/main" id="{102F0BB9-5CBC-67CD-D0BA-25157514D7F0}"/>
              </a:ext>
            </a:extLst>
          </p:cNvPr>
          <p:cNvSpPr/>
          <p:nvPr userDrawn="1"/>
        </p:nvSpPr>
        <p:spPr>
          <a:xfrm>
            <a:off x="2992452" y="7048583"/>
            <a:ext cx="7781566" cy="453120"/>
          </a:xfrm>
          <a:custGeom>
            <a:avLst/>
            <a:gdLst>
              <a:gd name="connsiteX0" fmla="*/ 3090358 w 3128137"/>
              <a:gd name="connsiteY0" fmla="*/ 92837 h 182151"/>
              <a:gd name="connsiteX1" fmla="*/ 9211 w 3128137"/>
              <a:gd name="connsiteY1" fmla="*/ 182086 h 182151"/>
              <a:gd name="connsiteX2" fmla="*/ 67 w 3128137"/>
              <a:gd name="connsiteY2" fmla="*/ 174942 h 182151"/>
              <a:gd name="connsiteX3" fmla="*/ 7116 w 3128137"/>
              <a:gd name="connsiteY3" fmla="*/ 165798 h 182151"/>
              <a:gd name="connsiteX4" fmla="*/ 3095216 w 3128137"/>
              <a:gd name="connsiteY4" fmla="*/ 22256 h 182151"/>
              <a:gd name="connsiteX5" fmla="*/ 3090358 w 3128137"/>
              <a:gd name="connsiteY5" fmla="*/ 92837 h 182151"/>
              <a:gd name="connsiteX6" fmla="*/ 3090358 w 3128137"/>
              <a:gd name="connsiteY6" fmla="*/ 92837 h 18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8137" h="182151">
                <a:moveTo>
                  <a:pt x="3090358" y="92837"/>
                </a:moveTo>
                <a:cubicBezTo>
                  <a:pt x="2064420" y="16351"/>
                  <a:pt x="1030482" y="58737"/>
                  <a:pt x="9211" y="182086"/>
                </a:cubicBezTo>
                <a:cubicBezTo>
                  <a:pt x="4734" y="182657"/>
                  <a:pt x="639" y="179419"/>
                  <a:pt x="67" y="174942"/>
                </a:cubicBezTo>
                <a:cubicBezTo>
                  <a:pt x="-504" y="170465"/>
                  <a:pt x="2639" y="166465"/>
                  <a:pt x="7116" y="165798"/>
                </a:cubicBezTo>
                <a:cubicBezTo>
                  <a:pt x="1028958" y="24162"/>
                  <a:pt x="2063944" y="-36418"/>
                  <a:pt x="3095216" y="22256"/>
                </a:cubicBezTo>
                <a:cubicBezTo>
                  <a:pt x="3141317" y="26162"/>
                  <a:pt x="3138364" y="94837"/>
                  <a:pt x="3090358" y="92837"/>
                </a:cubicBezTo>
                <a:lnTo>
                  <a:pt x="3090358" y="92837"/>
                </a:lnTo>
                <a:close/>
              </a:path>
            </a:pathLst>
          </a:custGeom>
          <a:solidFill>
            <a:srgbClr val="C7EAF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1337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C335BC2-BFCD-192E-20D7-419ACE835FA0}"/>
              </a:ext>
            </a:extLst>
          </p:cNvPr>
          <p:cNvSpPr/>
          <p:nvPr userDrawn="1"/>
        </p:nvSpPr>
        <p:spPr>
          <a:xfrm>
            <a:off x="12363713" y="632353"/>
            <a:ext cx="11388202" cy="124482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8C9291F-613C-50D9-C629-94F745424A43}"/>
              </a:ext>
            </a:extLst>
          </p:cNvPr>
          <p:cNvSpPr/>
          <p:nvPr userDrawn="1"/>
        </p:nvSpPr>
        <p:spPr>
          <a:xfrm>
            <a:off x="632927" y="635431"/>
            <a:ext cx="11390533" cy="12448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76DE0B-D1DD-D1DB-F947-27C9B45EE7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993" y="4975961"/>
            <a:ext cx="7772400" cy="369326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A7A1E75-EB2D-E775-30A8-E82457F238BB}"/>
              </a:ext>
            </a:extLst>
          </p:cNvPr>
          <p:cNvSpPr txBox="1"/>
          <p:nvPr userDrawn="1"/>
        </p:nvSpPr>
        <p:spPr>
          <a:xfrm>
            <a:off x="14101874" y="4975961"/>
            <a:ext cx="6364243" cy="4180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</a:t>
            </a:r>
            <a:b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4744860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Copy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80058" y="1596906"/>
            <a:ext cx="21627059" cy="12635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2860431"/>
            <a:ext cx="6093605" cy="87219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600">
                <a:solidFill>
                  <a:schemeClr val="tx2"/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556" y="12438021"/>
            <a:ext cx="1243584" cy="730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FFBDC13A-4B2B-E0BD-0522-643D5648B0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627059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200" cap="none" spc="300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9008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210AAC-1613-A09C-5E74-43B05770CD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1" name="Picture 10" descr="Graphical user interface, application, logo, company name&#10;&#10;Description automatically generated">
            <a:extLst>
              <a:ext uri="{FF2B5EF4-FFF2-40B4-BE49-F238E27FC236}">
                <a16:creationId xmlns:a16="http://schemas.microsoft.com/office/drawing/2014/main" id="{07445C30-4912-42F4-B226-D0A1F35D739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8356" y="9592358"/>
            <a:ext cx="5044449" cy="298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7879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0BF038B-E279-CA4B-2888-97ABB60FAA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58B714-7497-4A8D-97A6-5F69DCC800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6" y="9810635"/>
            <a:ext cx="4480811" cy="2129179"/>
          </a:xfrm>
          <a:prstGeom prst="rect">
            <a:avLst/>
          </a:prstGeom>
          <a:effectLst>
            <a:outerShdw blurRad="254000" dist="38100" dir="5400000" algn="ctr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12072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597D84-40B5-B9E9-DCD2-C366AEE82A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58B714-7497-4A8D-97A6-5F69DCC800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6" y="9810635"/>
            <a:ext cx="4480811" cy="2129179"/>
          </a:xfrm>
          <a:prstGeom prst="rect">
            <a:avLst/>
          </a:prstGeom>
          <a:effectLst>
            <a:outerShdw blurRad="254000" dist="38100" dir="5400000" algn="ctr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05602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0C54A21-4CBE-BAA7-4976-361FB5F92F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58B714-7497-4A8D-97A6-5F69DCC800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6" y="9810635"/>
            <a:ext cx="4480811" cy="2129179"/>
          </a:xfrm>
          <a:prstGeom prst="rect">
            <a:avLst/>
          </a:prstGeom>
          <a:effectLst>
            <a:outerShdw blurRad="254000" dist="38100" dir="5400000" algn="ctr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24981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210AAC-1613-A09C-5E74-43B05770CD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58B714-7497-4A8D-97A6-5F69DCC800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6" y="9810635"/>
            <a:ext cx="4480811" cy="2129179"/>
          </a:xfrm>
          <a:prstGeom prst="rect">
            <a:avLst/>
          </a:prstGeom>
          <a:effectLst>
            <a:outerShdw blurRad="254000" dist="38100" dir="5400000" algn="ctr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617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2375BF-6E64-7218-03F7-C9CE0DC8E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58B714-7497-4A8D-97A6-5F69DCC800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6" y="9810635"/>
            <a:ext cx="4480811" cy="2129179"/>
          </a:xfrm>
          <a:prstGeom prst="rect">
            <a:avLst/>
          </a:prstGeom>
          <a:effectLst>
            <a:outerShdw blurRad="254000" dist="38100" dir="5400000" algn="ctr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776764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224473-09EE-A29F-C8B0-CD44590C3D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58B714-7497-4A8D-97A6-5F69DCC800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6" y="9810635"/>
            <a:ext cx="4480811" cy="2129179"/>
          </a:xfrm>
          <a:prstGeom prst="rect">
            <a:avLst/>
          </a:prstGeom>
          <a:effectLst>
            <a:outerShdw blurRad="254000" dist="38100" dir="5400000" algn="ctr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521808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FFEDEA-C204-58CF-2A05-F52E97831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58B714-7497-4A8D-97A6-5F69DCC800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6" y="9810635"/>
            <a:ext cx="4480811" cy="2129179"/>
          </a:xfrm>
          <a:prstGeom prst="rect">
            <a:avLst/>
          </a:prstGeom>
          <a:effectLst>
            <a:outerShdw blurRad="254000" dist="38100" dir="5400000" algn="ctr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83913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Custom Photo 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03B99B3-5885-6EE8-6F3C-40B9498F50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24387175" cy="137177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B8FC5B8-E1F2-919A-D04A-04673A1CC2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3191" y="9801804"/>
            <a:ext cx="4480811" cy="212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52097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1E1C376-A876-863D-3C77-FFEC85AE62A1}"/>
              </a:ext>
            </a:extLst>
          </p:cNvPr>
          <p:cNvSpPr/>
          <p:nvPr userDrawn="1"/>
        </p:nvSpPr>
        <p:spPr>
          <a:xfrm>
            <a:off x="637952" y="645043"/>
            <a:ext cx="23136448" cy="12433004"/>
          </a:xfrm>
          <a:prstGeom prst="rect">
            <a:avLst/>
          </a:prstGeom>
          <a:solidFill>
            <a:srgbClr val="00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0C1464C-AB16-54F3-86E3-F3E1C6C55E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6" y="9830090"/>
            <a:ext cx="4480811" cy="212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6769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9DC983-3EBC-7995-D164-48C55611D1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45093" y="12244042"/>
            <a:ext cx="3175384" cy="9526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76E627E-EF2B-F250-B908-FB66D2ABE3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92506" y="12255676"/>
            <a:ext cx="445914" cy="9555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1504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2375BF-6E64-7218-03F7-C9CE0DC8E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9" name="Picture 8" descr="Graphical user interface, application, logo, company name&#10;&#10;Description automatically generated">
            <a:extLst>
              <a:ext uri="{FF2B5EF4-FFF2-40B4-BE49-F238E27FC236}">
                <a16:creationId xmlns:a16="http://schemas.microsoft.com/office/drawing/2014/main" id="{D298B0FD-CCAF-49EB-8250-EEEA7EF8F25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8356" y="9592358"/>
            <a:ext cx="5044449" cy="298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0503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Low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F5DAABB-6D8F-4F7B-0E5F-D7549F10A5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45093" y="12244042"/>
            <a:ext cx="3175384" cy="9526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FDEBC48-78FD-3C94-929D-C70572237AA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92506" y="12255676"/>
            <a:ext cx="445914" cy="955532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11105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Upp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80058" y="1596906"/>
            <a:ext cx="18450992" cy="164614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F5DAABB-6D8F-4F7B-0E5F-D7549F10A5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69051" y="696783"/>
            <a:ext cx="3842214" cy="1152666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18450992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10210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- EBB Upp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80058" y="1596906"/>
            <a:ext cx="18450992" cy="164614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18450992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772A9A-D954-4397-AF59-A483486747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31050" y="1210366"/>
            <a:ext cx="4123090" cy="77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25542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Lower Logo Ta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5649D6-89D2-178C-2E01-F3CA46FB4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6304" y="12289502"/>
            <a:ext cx="5084950" cy="9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04005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36038456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 With Content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294655-A4AF-BE78-5FAC-D03593FFEB6B}"/>
              </a:ext>
            </a:extLst>
          </p:cNvPr>
          <p:cNvSpPr/>
          <p:nvPr userDrawn="1"/>
        </p:nvSpPr>
        <p:spPr>
          <a:xfrm>
            <a:off x="635260" y="644577"/>
            <a:ext cx="23116655" cy="1242684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19AB0A-C05D-7E99-69D2-CF58AB887D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4577" y="637083"/>
            <a:ext cx="23107338" cy="124343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30734" y="3946405"/>
            <a:ext cx="16657366" cy="248297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9600">
                <a:solidFill>
                  <a:schemeClr val="bg1"/>
                </a:solidFill>
              </a:defRPr>
            </a:lvl1pPr>
          </a:lstStyle>
          <a:p>
            <a:r>
              <a:rPr lang="en-US"/>
              <a:t>Callout Text or Quote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430734" y="6858000"/>
            <a:ext cx="16657366" cy="497204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30734" y="2920880"/>
            <a:ext cx="16657366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F12F1695-D633-4155-4235-6B6B2CE1D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6AC2B0C4-6A95-6FB7-85DE-986BE1541B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638505" y="12448424"/>
            <a:ext cx="5110162" cy="431800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223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Confidental</a:t>
            </a:r>
            <a:r>
              <a:rPr lang="en-US"/>
              <a:t> – Do Not Distribute</a:t>
            </a:r>
          </a:p>
        </p:txBody>
      </p:sp>
    </p:spTree>
    <p:extLst>
      <p:ext uri="{BB962C8B-B14F-4D97-AF65-F5344CB8AC3E}">
        <p14:creationId xmlns:p14="http://schemas.microsoft.com/office/powerpoint/2010/main" val="337906408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 With Content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294655-A4AF-BE78-5FAC-D03593FFEB6B}"/>
              </a:ext>
            </a:extLst>
          </p:cNvPr>
          <p:cNvSpPr/>
          <p:nvPr userDrawn="1"/>
        </p:nvSpPr>
        <p:spPr>
          <a:xfrm>
            <a:off x="635260" y="644577"/>
            <a:ext cx="23116655" cy="1242684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19AB0A-C05D-7E99-69D2-CF58AB887D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4577" y="637083"/>
            <a:ext cx="23107338" cy="124343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30734" y="3946405"/>
            <a:ext cx="16657366" cy="248297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9600">
                <a:solidFill>
                  <a:schemeClr val="accent1"/>
                </a:solidFill>
              </a:defRPr>
            </a:lvl1pPr>
          </a:lstStyle>
          <a:p>
            <a:r>
              <a:rPr lang="en-US"/>
              <a:t>Callout Text or Quote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430734" y="6858000"/>
            <a:ext cx="16657366" cy="497204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30734" y="2920880"/>
            <a:ext cx="16657366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F12F1695-D633-4155-4235-6B6B2CE1D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75880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Individuals and Famil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F58DF3B-232A-75DC-AFA9-9948F0AEE6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303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7627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Busi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F78789-1ABE-9FC1-B7EC-5FBD7B8C2A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303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85970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_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23247" y="4799667"/>
            <a:ext cx="20500011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269954" y="1399244"/>
            <a:ext cx="20453304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055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224473-09EE-A29F-C8B0-CD44590C3D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9" name="Picture 8" descr="Graphical user interface, application, logo, company name&#10;&#10;Description automatically generated">
            <a:extLst>
              <a:ext uri="{FF2B5EF4-FFF2-40B4-BE49-F238E27FC236}">
                <a16:creationId xmlns:a16="http://schemas.microsoft.com/office/drawing/2014/main" id="{7D48FE94-C7C5-4C47-9963-E5770D5A185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8356" y="9592358"/>
            <a:ext cx="5044449" cy="298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12806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Medic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F02DE1-ED13-F387-299C-7529E46350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303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25721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Med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B466B15-DA5B-DB75-4F07-E95F14930F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303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37109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Cus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8CDD9CB-20B1-9A09-5A4A-C5AD9DA0B3AF}"/>
              </a:ext>
            </a:extLst>
          </p:cNvPr>
          <p:cNvSpPr/>
          <p:nvPr userDrawn="1"/>
        </p:nvSpPr>
        <p:spPr>
          <a:xfrm>
            <a:off x="637952" y="645043"/>
            <a:ext cx="10030047" cy="12433004"/>
          </a:xfrm>
          <a:prstGeom prst="rect">
            <a:avLst/>
          </a:prstGeom>
          <a:solidFill>
            <a:srgbClr val="00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9F3F244-4834-B4EA-6408-97BF051809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7952" y="645043"/>
            <a:ext cx="10030047" cy="1243300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5808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8CDD9CB-20B1-9A09-5A4A-C5AD9DA0B3AF}"/>
              </a:ext>
            </a:extLst>
          </p:cNvPr>
          <p:cNvSpPr/>
          <p:nvPr userDrawn="1"/>
        </p:nvSpPr>
        <p:spPr>
          <a:xfrm>
            <a:off x="637952" y="645043"/>
            <a:ext cx="10030047" cy="124330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52874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0FBA78-1398-CAB4-AEE0-7A95E235D2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747500" cy="13716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652204" y="4167963"/>
            <a:ext cx="9058351" cy="7721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000"/>
              </a:spcBef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76A554E-4D68-FD73-D536-EBA9C905D8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908798" y="4167351"/>
            <a:ext cx="1084262" cy="7721437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spcBef>
                <a:spcPts val="3000"/>
              </a:spcBef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86C273-B8DC-0F4F-60A2-C2C1B9C8612B}"/>
              </a:ext>
            </a:extLst>
          </p:cNvPr>
          <p:cNvSpPr txBox="1"/>
          <p:nvPr userDrawn="1"/>
        </p:nvSpPr>
        <p:spPr>
          <a:xfrm>
            <a:off x="12249038" y="1489153"/>
            <a:ext cx="5892382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400" b="1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17658978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Slide_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23465" y="3899022"/>
            <a:ext cx="15738275" cy="7721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000"/>
              </a:spcBef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76A554E-4D68-FD73-D536-EBA9C905D8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9" y="3898410"/>
            <a:ext cx="1084262" cy="7721437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spcBef>
                <a:spcPts val="3000"/>
              </a:spcBef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86C273-B8DC-0F4F-60A2-C2C1B9C8612B}"/>
              </a:ext>
            </a:extLst>
          </p:cNvPr>
          <p:cNvSpPr txBox="1"/>
          <p:nvPr userDrawn="1"/>
        </p:nvSpPr>
        <p:spPr>
          <a:xfrm>
            <a:off x="1720299" y="1220212"/>
            <a:ext cx="5892382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400" b="1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55453441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 - Cus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652204" y="4167963"/>
            <a:ext cx="9058351" cy="7721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000"/>
              </a:spcBef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76A554E-4D68-FD73-D536-EBA9C905D8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908798" y="4167351"/>
            <a:ext cx="1084262" cy="7721437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spcBef>
                <a:spcPts val="3000"/>
              </a:spcBef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86C273-B8DC-0F4F-60A2-C2C1B9C8612B}"/>
              </a:ext>
            </a:extLst>
          </p:cNvPr>
          <p:cNvSpPr txBox="1"/>
          <p:nvPr userDrawn="1"/>
        </p:nvSpPr>
        <p:spPr>
          <a:xfrm>
            <a:off x="12249038" y="1489153"/>
            <a:ext cx="5892382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400" b="1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9EF2845-F2AE-0088-9547-FABFEF09A658}"/>
              </a:ext>
            </a:extLst>
          </p:cNvPr>
          <p:cNvSpPr/>
          <p:nvPr userDrawn="1"/>
        </p:nvSpPr>
        <p:spPr>
          <a:xfrm>
            <a:off x="632927" y="635431"/>
            <a:ext cx="10479358" cy="124482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6776F7C6-ACA2-00C1-5D84-321B9FBAAC6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2927" y="645043"/>
            <a:ext cx="10479358" cy="124482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39742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80059" y="3651250"/>
            <a:ext cx="10508688" cy="8702676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2193587" y="3651250"/>
            <a:ext cx="10516969" cy="8702676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79287555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C70301E-4A39-6415-F387-792084EA7F23}"/>
              </a:ext>
            </a:extLst>
          </p:cNvPr>
          <p:cNvSpPr/>
          <p:nvPr userDrawn="1"/>
        </p:nvSpPr>
        <p:spPr>
          <a:xfrm>
            <a:off x="12363713" y="632353"/>
            <a:ext cx="11388202" cy="124482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71AD71-5560-EB55-0F35-41D0E1035B20}"/>
              </a:ext>
            </a:extLst>
          </p:cNvPr>
          <p:cNvSpPr/>
          <p:nvPr userDrawn="1"/>
        </p:nvSpPr>
        <p:spPr>
          <a:xfrm>
            <a:off x="632927" y="635431"/>
            <a:ext cx="11390533" cy="12448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288891" y="2371132"/>
            <a:ext cx="9117840" cy="1646141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288892" y="4787152"/>
            <a:ext cx="9117840" cy="7566773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88891" y="1402757"/>
            <a:ext cx="9117840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897FDA82-6E31-5BC9-63D7-C43B8DB0F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919D1256-B153-3A36-42D4-02291057E6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2927" y="645043"/>
            <a:ext cx="11388202" cy="124482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2588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Gri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288891" y="2371132"/>
            <a:ext cx="9117840" cy="1646141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288892" y="4787152"/>
            <a:ext cx="9117840" cy="7566773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88891" y="1402757"/>
            <a:ext cx="9117840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919D1256-B153-3A36-42D4-02291057E6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2927" y="632352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5D79A20-01C5-EE40-5024-CAB8C71DC1E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99641" y="632352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20BFE4D0-857C-FAF1-88A2-C6A50C5C389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2927" y="9154028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BA6A5C70-5A3E-6A6B-2B1D-A6758448928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099641" y="9154028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0031B52-8A2A-8E75-12EB-B6AB484A125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896999" y="4868898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951752B3-ABBA-E87B-1A9F-3588A68D06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2927" y="4868898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4A6AB0C7-940A-C3BE-196B-9446C48B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710556" y="12438022"/>
            <a:ext cx="1243584" cy="730250"/>
          </a:xfrm>
        </p:spPr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996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FFEDEA-C204-58CF-2A05-F52E97831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8" name="Picture 7" descr="Graphical user interface, application, logo, company name&#10;&#10;Description automatically generated">
            <a:extLst>
              <a:ext uri="{FF2B5EF4-FFF2-40B4-BE49-F238E27FC236}">
                <a16:creationId xmlns:a16="http://schemas.microsoft.com/office/drawing/2014/main" id="{69DC427E-3EE2-49CD-83D3-3EA85E8ADD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8356" y="9592358"/>
            <a:ext cx="5044449" cy="298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44060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Grid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40412" y="2371132"/>
            <a:ext cx="9117840" cy="1646141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40412" y="4787152"/>
            <a:ext cx="9117840" cy="7566773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40412" y="1402757"/>
            <a:ext cx="9117840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919D1256-B153-3A36-42D4-02291057E6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361382" y="632352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5D79A20-01C5-EE40-5024-CAB8C71DC1E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828096" y="632352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20BFE4D0-857C-FAF1-88A2-C6A50C5C389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361382" y="9154028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BA6A5C70-5A3E-6A6B-2B1D-A6758448928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8828096" y="9154028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0031B52-8A2A-8E75-12EB-B6AB484A125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7625454" y="4868898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951752B3-ABBA-E87B-1A9F-3588A68D06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2361382" y="4868898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4A6AB0C7-940A-C3BE-196B-9446C48B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710556" y="12438022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23442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2 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80058" y="3243047"/>
            <a:ext cx="21330497" cy="2350929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>
                <a:solidFill>
                  <a:srgbClr val="676767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BEFB05-0532-28E9-3587-E5BE905859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80058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C804E06D-208E-0286-7C73-82F1CE9065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57830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CB00FB49-1CDA-9BA8-4C96-CDF93DB5E98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35602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A7A9488-7A6D-72A7-F6BF-122CA5E3A9B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413374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B8F54A6-9F6E-D80B-3A76-D9BDA9AFE5B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6091146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9F184E9A-D96D-6B70-A606-18481191F0A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9768918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F9D49C5-2C5F-1C91-1AEC-C9BB3F7E3D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80058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CBA8F7D-A008-7621-2D87-0BA8BD41B6D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380058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F70BA00F-E89E-978B-C47F-F8838A3166C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57830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D48C183B-72E9-1E19-E0A4-A9E682E96E5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57830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5AF4983F-A150-C27A-B431-F7389BC5ADB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735602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261AE762-38CF-86B9-CF53-9C0154C616A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735602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C12AD55E-639C-646B-E684-5030BDE1FB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413374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14387910-47D7-7579-CAC3-C0955A3511B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2413374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B47E9F32-0CE0-F49E-A388-F1D1CC51B1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091146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7" name="Text Placeholder 17">
            <a:extLst>
              <a:ext uri="{FF2B5EF4-FFF2-40B4-BE49-F238E27FC236}">
                <a16:creationId xmlns:a16="http://schemas.microsoft.com/office/drawing/2014/main" id="{C8B4EB32-5C2F-078B-7C36-AF3EE470281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6091146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8" name="Text Placeholder 17">
            <a:extLst>
              <a:ext uri="{FF2B5EF4-FFF2-40B4-BE49-F238E27FC236}">
                <a16:creationId xmlns:a16="http://schemas.microsoft.com/office/drawing/2014/main" id="{62E24993-1A5A-2D8C-0869-157D8319EF3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9768918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9" name="Text Placeholder 17">
            <a:extLst>
              <a:ext uri="{FF2B5EF4-FFF2-40B4-BE49-F238E27FC236}">
                <a16:creationId xmlns:a16="http://schemas.microsoft.com/office/drawing/2014/main" id="{BE489418-1C0A-7DD7-0535-C41C52E3D93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9768918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95732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1 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80058" y="3243048"/>
            <a:ext cx="21330497" cy="1646142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>
                <a:solidFill>
                  <a:srgbClr val="676767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BEFB05-0532-28E9-3587-E5BE905859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45829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C804E06D-208E-0286-7C73-82F1CE9065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23601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CB00FB49-1CDA-9BA8-4C96-CDF93DB5E98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01373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A7A9488-7A6D-72A7-F6BF-122CA5E3A9B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779145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B8F54A6-9F6E-D80B-3A76-D9BDA9AFE5B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6456917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9F184E9A-D96D-6B70-A606-18481191F0A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0134689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F9D49C5-2C5F-1C91-1AEC-C9BB3F7E3D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13769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CBA8F7D-A008-7621-2D87-0BA8BD41B6D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513769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F70BA00F-E89E-978B-C47F-F8838A3166C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91541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D48C183B-72E9-1E19-E0A4-A9E682E96E5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191541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5AF4983F-A150-C27A-B431-F7389BC5ADB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869313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261AE762-38CF-86B9-CF53-9C0154C616A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869313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C12AD55E-639C-646B-E684-5030BDE1FB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547085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14387910-47D7-7579-CAC3-C0955A3511B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2547085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B47E9F32-0CE0-F49E-A388-F1D1CC51B1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24857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7" name="Text Placeholder 17">
            <a:extLst>
              <a:ext uri="{FF2B5EF4-FFF2-40B4-BE49-F238E27FC236}">
                <a16:creationId xmlns:a16="http://schemas.microsoft.com/office/drawing/2014/main" id="{C8B4EB32-5C2F-078B-7C36-AF3EE470281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6224857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8" name="Text Placeholder 17">
            <a:extLst>
              <a:ext uri="{FF2B5EF4-FFF2-40B4-BE49-F238E27FC236}">
                <a16:creationId xmlns:a16="http://schemas.microsoft.com/office/drawing/2014/main" id="{62E24993-1A5A-2D8C-0869-157D8319EF3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9902629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9" name="Text Placeholder 17">
            <a:extLst>
              <a:ext uri="{FF2B5EF4-FFF2-40B4-BE49-F238E27FC236}">
                <a16:creationId xmlns:a16="http://schemas.microsoft.com/office/drawing/2014/main" id="{BE489418-1C0A-7DD7-0535-C41C52E3D93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9902629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3" name="Picture Placeholder 5">
            <a:extLst>
              <a:ext uri="{FF2B5EF4-FFF2-40B4-BE49-F238E27FC236}">
                <a16:creationId xmlns:a16="http://schemas.microsoft.com/office/drawing/2014/main" id="{3B68E16D-980A-57A9-7E7D-1FDCD069817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1745829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4" name="Picture Placeholder 5">
            <a:extLst>
              <a:ext uri="{FF2B5EF4-FFF2-40B4-BE49-F238E27FC236}">
                <a16:creationId xmlns:a16="http://schemas.microsoft.com/office/drawing/2014/main" id="{43AF3597-28B4-BF98-380A-745908101AD5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423601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5" name="Picture Placeholder 5">
            <a:extLst>
              <a:ext uri="{FF2B5EF4-FFF2-40B4-BE49-F238E27FC236}">
                <a16:creationId xmlns:a16="http://schemas.microsoft.com/office/drawing/2014/main" id="{61E63EE9-4C9D-2BEE-C942-415344E618B1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101373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6" name="Picture Placeholder 5">
            <a:extLst>
              <a:ext uri="{FF2B5EF4-FFF2-40B4-BE49-F238E27FC236}">
                <a16:creationId xmlns:a16="http://schemas.microsoft.com/office/drawing/2014/main" id="{9EE2E119-10DD-5C2F-6F5C-E7E8B86CA1F3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779145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7" name="Picture Placeholder 5">
            <a:extLst>
              <a:ext uri="{FF2B5EF4-FFF2-40B4-BE49-F238E27FC236}">
                <a16:creationId xmlns:a16="http://schemas.microsoft.com/office/drawing/2014/main" id="{DFBD9348-548C-41AC-1ACB-3A379E8D411B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6456917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8" name="Picture Placeholder 5">
            <a:extLst>
              <a:ext uri="{FF2B5EF4-FFF2-40B4-BE49-F238E27FC236}">
                <a16:creationId xmlns:a16="http://schemas.microsoft.com/office/drawing/2014/main" id="{26DEF94C-D90C-F453-264E-2631315B87F2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20134689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9" name="Text Placeholder 17">
            <a:extLst>
              <a:ext uri="{FF2B5EF4-FFF2-40B4-BE49-F238E27FC236}">
                <a16:creationId xmlns:a16="http://schemas.microsoft.com/office/drawing/2014/main" id="{8237D124-6479-CF8E-16C0-CC8AB5A8C88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513769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0" name="Text Placeholder 17">
            <a:extLst>
              <a:ext uri="{FF2B5EF4-FFF2-40B4-BE49-F238E27FC236}">
                <a16:creationId xmlns:a16="http://schemas.microsoft.com/office/drawing/2014/main" id="{862E1582-D587-7F64-36F9-133318EAC911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1513769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1" name="Text Placeholder 17">
            <a:extLst>
              <a:ext uri="{FF2B5EF4-FFF2-40B4-BE49-F238E27FC236}">
                <a16:creationId xmlns:a16="http://schemas.microsoft.com/office/drawing/2014/main" id="{878A13D5-254E-9AAF-64FD-8BC39D848C7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91541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2" name="Text Placeholder 17">
            <a:extLst>
              <a:ext uri="{FF2B5EF4-FFF2-40B4-BE49-F238E27FC236}">
                <a16:creationId xmlns:a16="http://schemas.microsoft.com/office/drawing/2014/main" id="{6A0BDA47-FF00-2311-543E-6B52DC99B88F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5191541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3" name="Text Placeholder 17">
            <a:extLst>
              <a:ext uri="{FF2B5EF4-FFF2-40B4-BE49-F238E27FC236}">
                <a16:creationId xmlns:a16="http://schemas.microsoft.com/office/drawing/2014/main" id="{15009255-F2CE-693F-B51C-A2D4B91FAFC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869313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4" name="Text Placeholder 17">
            <a:extLst>
              <a:ext uri="{FF2B5EF4-FFF2-40B4-BE49-F238E27FC236}">
                <a16:creationId xmlns:a16="http://schemas.microsoft.com/office/drawing/2014/main" id="{99806433-F449-08C0-8994-BDD7E87869A2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8869313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5" name="Text Placeholder 17">
            <a:extLst>
              <a:ext uri="{FF2B5EF4-FFF2-40B4-BE49-F238E27FC236}">
                <a16:creationId xmlns:a16="http://schemas.microsoft.com/office/drawing/2014/main" id="{DB0B2E03-6FDF-220D-B3DF-7403CBB507F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547085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6" name="Text Placeholder 17">
            <a:extLst>
              <a:ext uri="{FF2B5EF4-FFF2-40B4-BE49-F238E27FC236}">
                <a16:creationId xmlns:a16="http://schemas.microsoft.com/office/drawing/2014/main" id="{A3045698-568E-507D-67E8-DFC7B1811C4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12547085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7" name="Text Placeholder 17">
            <a:extLst>
              <a:ext uri="{FF2B5EF4-FFF2-40B4-BE49-F238E27FC236}">
                <a16:creationId xmlns:a16="http://schemas.microsoft.com/office/drawing/2014/main" id="{66B34C22-695C-663B-2343-D4D7EC15B22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6224857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8" name="Text Placeholder 17">
            <a:extLst>
              <a:ext uri="{FF2B5EF4-FFF2-40B4-BE49-F238E27FC236}">
                <a16:creationId xmlns:a16="http://schemas.microsoft.com/office/drawing/2014/main" id="{A5842C1E-2E7D-3FFB-C5E9-1D1F378736AE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16224857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9" name="Text Placeholder 17">
            <a:extLst>
              <a:ext uri="{FF2B5EF4-FFF2-40B4-BE49-F238E27FC236}">
                <a16:creationId xmlns:a16="http://schemas.microsoft.com/office/drawing/2014/main" id="{50CAAD79-598E-FA98-B479-D9FC072BCC5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9902629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60" name="Text Placeholder 17">
            <a:extLst>
              <a:ext uri="{FF2B5EF4-FFF2-40B4-BE49-F238E27FC236}">
                <a16:creationId xmlns:a16="http://schemas.microsoft.com/office/drawing/2014/main" id="{D796A178-2536-B2DF-4C49-E488CB2ECA5B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19902629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42142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07930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36961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us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4275D6-F269-D7CE-5CE4-09BFF15A72A5}"/>
              </a:ext>
            </a:extLst>
          </p:cNvPr>
          <p:cNvSpPr/>
          <p:nvPr userDrawn="1"/>
        </p:nvSpPr>
        <p:spPr>
          <a:xfrm>
            <a:off x="632927" y="635431"/>
            <a:ext cx="23118988" cy="12448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7A1E75-EB2D-E775-30A8-E82457F238BB}"/>
              </a:ext>
            </a:extLst>
          </p:cNvPr>
          <p:cNvSpPr txBox="1"/>
          <p:nvPr userDrawn="1"/>
        </p:nvSpPr>
        <p:spPr>
          <a:xfrm>
            <a:off x="2903820" y="4975961"/>
            <a:ext cx="10907153" cy="2161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Discussion</a:t>
            </a:r>
          </a:p>
        </p:txBody>
      </p:sp>
      <p:sp>
        <p:nvSpPr>
          <p:cNvPr id="2" name="Slide Number Placeholder 6">
            <a:extLst>
              <a:ext uri="{FF2B5EF4-FFF2-40B4-BE49-F238E27FC236}">
                <a16:creationId xmlns:a16="http://schemas.microsoft.com/office/drawing/2014/main" id="{FF96EDF7-64F3-24A8-6899-F3B516C8F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Graphic 5">
            <a:extLst>
              <a:ext uri="{FF2B5EF4-FFF2-40B4-BE49-F238E27FC236}">
                <a16:creationId xmlns:a16="http://schemas.microsoft.com/office/drawing/2014/main" id="{1B244CA9-EF5E-AEFA-B0ED-64CC66F0FC3D}"/>
              </a:ext>
            </a:extLst>
          </p:cNvPr>
          <p:cNvSpPr/>
          <p:nvPr userDrawn="1"/>
        </p:nvSpPr>
        <p:spPr>
          <a:xfrm>
            <a:off x="2992452" y="7048583"/>
            <a:ext cx="7781566" cy="453120"/>
          </a:xfrm>
          <a:custGeom>
            <a:avLst/>
            <a:gdLst>
              <a:gd name="connsiteX0" fmla="*/ 3090358 w 3128137"/>
              <a:gd name="connsiteY0" fmla="*/ 92837 h 182151"/>
              <a:gd name="connsiteX1" fmla="*/ 9211 w 3128137"/>
              <a:gd name="connsiteY1" fmla="*/ 182086 h 182151"/>
              <a:gd name="connsiteX2" fmla="*/ 67 w 3128137"/>
              <a:gd name="connsiteY2" fmla="*/ 174942 h 182151"/>
              <a:gd name="connsiteX3" fmla="*/ 7116 w 3128137"/>
              <a:gd name="connsiteY3" fmla="*/ 165798 h 182151"/>
              <a:gd name="connsiteX4" fmla="*/ 3095216 w 3128137"/>
              <a:gd name="connsiteY4" fmla="*/ 22256 h 182151"/>
              <a:gd name="connsiteX5" fmla="*/ 3090358 w 3128137"/>
              <a:gd name="connsiteY5" fmla="*/ 92837 h 182151"/>
              <a:gd name="connsiteX6" fmla="*/ 3090358 w 3128137"/>
              <a:gd name="connsiteY6" fmla="*/ 92837 h 18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8137" h="182151">
                <a:moveTo>
                  <a:pt x="3090358" y="92837"/>
                </a:moveTo>
                <a:cubicBezTo>
                  <a:pt x="2064420" y="16351"/>
                  <a:pt x="1030482" y="58737"/>
                  <a:pt x="9211" y="182086"/>
                </a:cubicBezTo>
                <a:cubicBezTo>
                  <a:pt x="4734" y="182657"/>
                  <a:pt x="639" y="179419"/>
                  <a:pt x="67" y="174942"/>
                </a:cubicBezTo>
                <a:cubicBezTo>
                  <a:pt x="-504" y="170465"/>
                  <a:pt x="2639" y="166465"/>
                  <a:pt x="7116" y="165798"/>
                </a:cubicBezTo>
                <a:cubicBezTo>
                  <a:pt x="1028958" y="24162"/>
                  <a:pt x="2063944" y="-36418"/>
                  <a:pt x="3095216" y="22256"/>
                </a:cubicBezTo>
                <a:cubicBezTo>
                  <a:pt x="3141317" y="26162"/>
                  <a:pt x="3138364" y="94837"/>
                  <a:pt x="3090358" y="92837"/>
                </a:cubicBezTo>
                <a:lnTo>
                  <a:pt x="3090358" y="92837"/>
                </a:lnTo>
                <a:close/>
              </a:path>
            </a:pathLst>
          </a:custGeom>
          <a:solidFill>
            <a:srgbClr val="C7EAF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42236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20971D3-EBBE-CD45-02CE-6EDBED9FC945}"/>
              </a:ext>
            </a:extLst>
          </p:cNvPr>
          <p:cNvSpPr/>
          <p:nvPr userDrawn="1"/>
        </p:nvSpPr>
        <p:spPr>
          <a:xfrm>
            <a:off x="632927" y="635431"/>
            <a:ext cx="23118988" cy="12448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7A1E75-EB2D-E775-30A8-E82457F238BB}"/>
              </a:ext>
            </a:extLst>
          </p:cNvPr>
          <p:cNvSpPr txBox="1"/>
          <p:nvPr userDrawn="1"/>
        </p:nvSpPr>
        <p:spPr>
          <a:xfrm>
            <a:off x="2903820" y="4975961"/>
            <a:ext cx="11358238" cy="2161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Questions?</a:t>
            </a:r>
          </a:p>
        </p:txBody>
      </p:sp>
      <p:sp>
        <p:nvSpPr>
          <p:cNvPr id="2" name="Slide Number Placeholder 6">
            <a:extLst>
              <a:ext uri="{FF2B5EF4-FFF2-40B4-BE49-F238E27FC236}">
                <a16:creationId xmlns:a16="http://schemas.microsoft.com/office/drawing/2014/main" id="{FF96EDF7-64F3-24A8-6899-F3B516C8F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Graphic 5">
            <a:extLst>
              <a:ext uri="{FF2B5EF4-FFF2-40B4-BE49-F238E27FC236}">
                <a16:creationId xmlns:a16="http://schemas.microsoft.com/office/drawing/2014/main" id="{AD4F78DC-6096-E7DA-B647-51F09DD790FC}"/>
              </a:ext>
            </a:extLst>
          </p:cNvPr>
          <p:cNvSpPr/>
          <p:nvPr userDrawn="1"/>
        </p:nvSpPr>
        <p:spPr>
          <a:xfrm>
            <a:off x="2992452" y="7048583"/>
            <a:ext cx="7781566" cy="453120"/>
          </a:xfrm>
          <a:custGeom>
            <a:avLst/>
            <a:gdLst>
              <a:gd name="connsiteX0" fmla="*/ 3090358 w 3128137"/>
              <a:gd name="connsiteY0" fmla="*/ 92837 h 182151"/>
              <a:gd name="connsiteX1" fmla="*/ 9211 w 3128137"/>
              <a:gd name="connsiteY1" fmla="*/ 182086 h 182151"/>
              <a:gd name="connsiteX2" fmla="*/ 67 w 3128137"/>
              <a:gd name="connsiteY2" fmla="*/ 174942 h 182151"/>
              <a:gd name="connsiteX3" fmla="*/ 7116 w 3128137"/>
              <a:gd name="connsiteY3" fmla="*/ 165798 h 182151"/>
              <a:gd name="connsiteX4" fmla="*/ 3095216 w 3128137"/>
              <a:gd name="connsiteY4" fmla="*/ 22256 h 182151"/>
              <a:gd name="connsiteX5" fmla="*/ 3090358 w 3128137"/>
              <a:gd name="connsiteY5" fmla="*/ 92837 h 182151"/>
              <a:gd name="connsiteX6" fmla="*/ 3090358 w 3128137"/>
              <a:gd name="connsiteY6" fmla="*/ 92837 h 18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8137" h="182151">
                <a:moveTo>
                  <a:pt x="3090358" y="92837"/>
                </a:moveTo>
                <a:cubicBezTo>
                  <a:pt x="2064420" y="16351"/>
                  <a:pt x="1030482" y="58737"/>
                  <a:pt x="9211" y="182086"/>
                </a:cubicBezTo>
                <a:cubicBezTo>
                  <a:pt x="4734" y="182657"/>
                  <a:pt x="639" y="179419"/>
                  <a:pt x="67" y="174942"/>
                </a:cubicBezTo>
                <a:cubicBezTo>
                  <a:pt x="-504" y="170465"/>
                  <a:pt x="2639" y="166465"/>
                  <a:pt x="7116" y="165798"/>
                </a:cubicBezTo>
                <a:cubicBezTo>
                  <a:pt x="1028958" y="24162"/>
                  <a:pt x="2063944" y="-36418"/>
                  <a:pt x="3095216" y="22256"/>
                </a:cubicBezTo>
                <a:cubicBezTo>
                  <a:pt x="3141317" y="26162"/>
                  <a:pt x="3138364" y="94837"/>
                  <a:pt x="3090358" y="92837"/>
                </a:cubicBezTo>
                <a:lnTo>
                  <a:pt x="3090358" y="92837"/>
                </a:lnTo>
                <a:close/>
              </a:path>
            </a:pathLst>
          </a:custGeom>
          <a:solidFill>
            <a:srgbClr val="C7EAF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08725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658CEBD-0BD5-BF8E-6BD6-461C321E0815}"/>
              </a:ext>
            </a:extLst>
          </p:cNvPr>
          <p:cNvSpPr/>
          <p:nvPr userDrawn="1"/>
        </p:nvSpPr>
        <p:spPr>
          <a:xfrm>
            <a:off x="632927" y="635431"/>
            <a:ext cx="23118988" cy="12448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7A1E75-EB2D-E775-30A8-E82457F238BB}"/>
              </a:ext>
            </a:extLst>
          </p:cNvPr>
          <p:cNvSpPr txBox="1"/>
          <p:nvPr userDrawn="1"/>
        </p:nvSpPr>
        <p:spPr>
          <a:xfrm>
            <a:off x="2903820" y="4975961"/>
            <a:ext cx="9153468" cy="2161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Appendix</a:t>
            </a:r>
          </a:p>
        </p:txBody>
      </p:sp>
      <p:sp>
        <p:nvSpPr>
          <p:cNvPr id="2" name="Slide Number Placeholder 6">
            <a:extLst>
              <a:ext uri="{FF2B5EF4-FFF2-40B4-BE49-F238E27FC236}">
                <a16:creationId xmlns:a16="http://schemas.microsoft.com/office/drawing/2014/main" id="{FF96EDF7-64F3-24A8-6899-F3B516C8F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Graphic 5">
            <a:extLst>
              <a:ext uri="{FF2B5EF4-FFF2-40B4-BE49-F238E27FC236}">
                <a16:creationId xmlns:a16="http://schemas.microsoft.com/office/drawing/2014/main" id="{102F0BB9-5CBC-67CD-D0BA-25157514D7F0}"/>
              </a:ext>
            </a:extLst>
          </p:cNvPr>
          <p:cNvSpPr/>
          <p:nvPr userDrawn="1"/>
        </p:nvSpPr>
        <p:spPr>
          <a:xfrm>
            <a:off x="2992452" y="7048583"/>
            <a:ext cx="7781566" cy="453120"/>
          </a:xfrm>
          <a:custGeom>
            <a:avLst/>
            <a:gdLst>
              <a:gd name="connsiteX0" fmla="*/ 3090358 w 3128137"/>
              <a:gd name="connsiteY0" fmla="*/ 92837 h 182151"/>
              <a:gd name="connsiteX1" fmla="*/ 9211 w 3128137"/>
              <a:gd name="connsiteY1" fmla="*/ 182086 h 182151"/>
              <a:gd name="connsiteX2" fmla="*/ 67 w 3128137"/>
              <a:gd name="connsiteY2" fmla="*/ 174942 h 182151"/>
              <a:gd name="connsiteX3" fmla="*/ 7116 w 3128137"/>
              <a:gd name="connsiteY3" fmla="*/ 165798 h 182151"/>
              <a:gd name="connsiteX4" fmla="*/ 3095216 w 3128137"/>
              <a:gd name="connsiteY4" fmla="*/ 22256 h 182151"/>
              <a:gd name="connsiteX5" fmla="*/ 3090358 w 3128137"/>
              <a:gd name="connsiteY5" fmla="*/ 92837 h 182151"/>
              <a:gd name="connsiteX6" fmla="*/ 3090358 w 3128137"/>
              <a:gd name="connsiteY6" fmla="*/ 92837 h 18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8137" h="182151">
                <a:moveTo>
                  <a:pt x="3090358" y="92837"/>
                </a:moveTo>
                <a:cubicBezTo>
                  <a:pt x="2064420" y="16351"/>
                  <a:pt x="1030482" y="58737"/>
                  <a:pt x="9211" y="182086"/>
                </a:cubicBezTo>
                <a:cubicBezTo>
                  <a:pt x="4734" y="182657"/>
                  <a:pt x="639" y="179419"/>
                  <a:pt x="67" y="174942"/>
                </a:cubicBezTo>
                <a:cubicBezTo>
                  <a:pt x="-504" y="170465"/>
                  <a:pt x="2639" y="166465"/>
                  <a:pt x="7116" y="165798"/>
                </a:cubicBezTo>
                <a:cubicBezTo>
                  <a:pt x="1028958" y="24162"/>
                  <a:pt x="2063944" y="-36418"/>
                  <a:pt x="3095216" y="22256"/>
                </a:cubicBezTo>
                <a:cubicBezTo>
                  <a:pt x="3141317" y="26162"/>
                  <a:pt x="3138364" y="94837"/>
                  <a:pt x="3090358" y="92837"/>
                </a:cubicBezTo>
                <a:lnTo>
                  <a:pt x="3090358" y="92837"/>
                </a:lnTo>
                <a:close/>
              </a:path>
            </a:pathLst>
          </a:custGeom>
          <a:solidFill>
            <a:srgbClr val="C7EAF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57279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C335BC2-BFCD-192E-20D7-419ACE835FA0}"/>
              </a:ext>
            </a:extLst>
          </p:cNvPr>
          <p:cNvSpPr/>
          <p:nvPr userDrawn="1"/>
        </p:nvSpPr>
        <p:spPr>
          <a:xfrm>
            <a:off x="12363713" y="632353"/>
            <a:ext cx="11388202" cy="124482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8C9291F-613C-50D9-C629-94F745424A43}"/>
              </a:ext>
            </a:extLst>
          </p:cNvPr>
          <p:cNvSpPr/>
          <p:nvPr userDrawn="1"/>
        </p:nvSpPr>
        <p:spPr>
          <a:xfrm>
            <a:off x="632927" y="635431"/>
            <a:ext cx="11390533" cy="12448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76DE0B-D1DD-D1DB-F947-27C9B45EE7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993" y="4975961"/>
            <a:ext cx="7772400" cy="369326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A7A1E75-EB2D-E775-30A8-E82457F238BB}"/>
              </a:ext>
            </a:extLst>
          </p:cNvPr>
          <p:cNvSpPr txBox="1"/>
          <p:nvPr userDrawn="1"/>
        </p:nvSpPr>
        <p:spPr>
          <a:xfrm>
            <a:off x="14101874" y="4975961"/>
            <a:ext cx="6364243" cy="4180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</a:t>
            </a:r>
            <a:b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4091439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Custom Photo 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03B99B3-5885-6EE8-6F3C-40B9498F50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24387175" cy="137177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5" name="Picture 4" descr="Graphical user interface, logo, company name&#10;&#10;Description automatically generated">
            <a:extLst>
              <a:ext uri="{FF2B5EF4-FFF2-40B4-BE49-F238E27FC236}">
                <a16:creationId xmlns:a16="http://schemas.microsoft.com/office/drawing/2014/main" id="{0A4865DC-C7FD-4A7C-B114-3A6D2A03D2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8356" y="9592358"/>
            <a:ext cx="4845777" cy="286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830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1E1C376-A876-863D-3C77-FFEC85AE62A1}"/>
              </a:ext>
            </a:extLst>
          </p:cNvPr>
          <p:cNvSpPr/>
          <p:nvPr userDrawn="1"/>
        </p:nvSpPr>
        <p:spPr>
          <a:xfrm>
            <a:off x="625363" y="641498"/>
            <a:ext cx="23136448" cy="12433004"/>
          </a:xfrm>
          <a:prstGeom prst="rect">
            <a:avLst/>
          </a:prstGeom>
          <a:solidFill>
            <a:srgbClr val="00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BAFFD744-EDD9-4FBB-BB8F-0666A00A71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78356" y="9592358"/>
            <a:ext cx="4990571" cy="295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15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7.xml"/><Relationship Id="rId26" Type="http://schemas.openxmlformats.org/officeDocument/2006/relationships/slideLayout" Target="../slideLayouts/slideLayout65.xml"/><Relationship Id="rId39" Type="http://schemas.openxmlformats.org/officeDocument/2006/relationships/slideLayout" Target="../slideLayouts/slideLayout78.xml"/><Relationship Id="rId21" Type="http://schemas.openxmlformats.org/officeDocument/2006/relationships/slideLayout" Target="../slideLayouts/slideLayout60.xml"/><Relationship Id="rId34" Type="http://schemas.openxmlformats.org/officeDocument/2006/relationships/slideLayout" Target="../slideLayouts/slideLayout73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6.xml"/><Relationship Id="rId25" Type="http://schemas.openxmlformats.org/officeDocument/2006/relationships/slideLayout" Target="../slideLayouts/slideLayout64.xml"/><Relationship Id="rId33" Type="http://schemas.openxmlformats.org/officeDocument/2006/relationships/slideLayout" Target="../slideLayouts/slideLayout72.xml"/><Relationship Id="rId38" Type="http://schemas.openxmlformats.org/officeDocument/2006/relationships/slideLayout" Target="../slideLayouts/slideLayout77.xml"/><Relationship Id="rId2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55.xml"/><Relationship Id="rId20" Type="http://schemas.openxmlformats.org/officeDocument/2006/relationships/slideLayout" Target="../slideLayouts/slideLayout59.xml"/><Relationship Id="rId29" Type="http://schemas.openxmlformats.org/officeDocument/2006/relationships/slideLayout" Target="../slideLayouts/slideLayout68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63.xml"/><Relationship Id="rId32" Type="http://schemas.openxmlformats.org/officeDocument/2006/relationships/slideLayout" Target="../slideLayouts/slideLayout71.xml"/><Relationship Id="rId37" Type="http://schemas.openxmlformats.org/officeDocument/2006/relationships/slideLayout" Target="../slideLayouts/slideLayout76.xml"/><Relationship Id="rId40" Type="http://schemas.openxmlformats.org/officeDocument/2006/relationships/theme" Target="../theme/theme2.xml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23" Type="http://schemas.openxmlformats.org/officeDocument/2006/relationships/slideLayout" Target="../slideLayouts/slideLayout62.xml"/><Relationship Id="rId28" Type="http://schemas.openxmlformats.org/officeDocument/2006/relationships/slideLayout" Target="../slideLayouts/slideLayout67.xml"/><Relationship Id="rId36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8.xml"/><Relationship Id="rId31" Type="http://schemas.openxmlformats.org/officeDocument/2006/relationships/slideLayout" Target="../slideLayouts/slideLayout70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61.xml"/><Relationship Id="rId27" Type="http://schemas.openxmlformats.org/officeDocument/2006/relationships/slideLayout" Target="../slideLayouts/slideLayout66.xml"/><Relationship Id="rId30" Type="http://schemas.openxmlformats.org/officeDocument/2006/relationships/slideLayout" Target="../slideLayouts/slideLayout69.xml"/><Relationship Id="rId35" Type="http://schemas.openxmlformats.org/officeDocument/2006/relationships/slideLayout" Target="../slideLayouts/slideLayout74.xml"/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80058" y="1596906"/>
            <a:ext cx="21330498" cy="164614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710556" y="12438022"/>
            <a:ext cx="124358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8AAA25-7CB6-B229-4D3D-75AD110640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80058" y="3230287"/>
            <a:ext cx="21330498" cy="9026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08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9" r:id="rId8"/>
    <p:sldLayoutId id="2147483680" r:id="rId9"/>
    <p:sldLayoutId id="2147483662" r:id="rId10"/>
    <p:sldLayoutId id="2147483682" r:id="rId11"/>
    <p:sldLayoutId id="2147483704" r:id="rId12"/>
    <p:sldLayoutId id="2147483681" r:id="rId13"/>
    <p:sldLayoutId id="2147483683" r:id="rId14"/>
    <p:sldLayoutId id="2147483694" r:id="rId15"/>
    <p:sldLayoutId id="2147483695" r:id="rId16"/>
    <p:sldLayoutId id="2147483663" r:id="rId17"/>
    <p:sldLayoutId id="2147483684" r:id="rId18"/>
    <p:sldLayoutId id="2147483706" r:id="rId19"/>
    <p:sldLayoutId id="2147483685" r:id="rId20"/>
    <p:sldLayoutId id="2147483687" r:id="rId21"/>
    <p:sldLayoutId id="2147483686" r:id="rId22"/>
    <p:sldLayoutId id="2147483700" r:id="rId23"/>
    <p:sldLayoutId id="2147483688" r:id="rId24"/>
    <p:sldLayoutId id="2147483705" r:id="rId25"/>
    <p:sldLayoutId id="2147483689" r:id="rId26"/>
    <p:sldLayoutId id="2147483664" r:id="rId27"/>
    <p:sldLayoutId id="2147483696" r:id="rId28"/>
    <p:sldLayoutId id="2147483697" r:id="rId29"/>
    <p:sldLayoutId id="2147483701" r:id="rId30"/>
    <p:sldLayoutId id="2147483703" r:id="rId31"/>
    <p:sldLayoutId id="2147483699" r:id="rId32"/>
    <p:sldLayoutId id="2147483666" r:id="rId33"/>
    <p:sldLayoutId id="2147483667" r:id="rId34"/>
    <p:sldLayoutId id="2147483692" r:id="rId35"/>
    <p:sldLayoutId id="2147483691" r:id="rId36"/>
    <p:sldLayoutId id="2147483693" r:id="rId37"/>
    <p:sldLayoutId id="2147483690" r:id="rId38"/>
    <p:sldLayoutId id="2147483747" r:id="rId39"/>
  </p:sldLayoutIdLs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7200" b="1" i="0" kern="1200" cap="all" baseline="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0" indent="-274320" algn="l" defTabSz="18288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None/>
        <a:defRPr sz="3600" kern="1200">
          <a:solidFill>
            <a:srgbClr val="67676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14400" indent="-274320" algn="l" defTabSz="1828800" rtl="0" eaLnBrk="1" latinLnBrk="0" hangingPunct="1">
        <a:lnSpc>
          <a:spcPct val="90000"/>
        </a:lnSpc>
        <a:spcBef>
          <a:spcPts val="15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rgbClr val="676767"/>
          </a:solidFill>
          <a:latin typeface="+mn-lt"/>
          <a:ea typeface="+mn-ea"/>
          <a:cs typeface="+mn-cs"/>
        </a:defRPr>
      </a:lvl2pPr>
      <a:lvl3pPr marL="1828800" indent="-274320" algn="l" defTabSz="1828800" rtl="0" eaLnBrk="1" latinLnBrk="0" hangingPunct="1">
        <a:lnSpc>
          <a:spcPct val="90000"/>
        </a:lnSpc>
        <a:spcBef>
          <a:spcPts val="15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rgbClr val="676767"/>
          </a:solidFill>
          <a:latin typeface="+mn-lt"/>
          <a:ea typeface="+mn-ea"/>
          <a:cs typeface="+mn-cs"/>
        </a:defRPr>
      </a:lvl3pPr>
      <a:lvl4pPr marL="2743200" indent="-274320" algn="l" defTabSz="1828800" rtl="0" eaLnBrk="1" latinLnBrk="0" hangingPunct="1">
        <a:lnSpc>
          <a:spcPct val="90000"/>
        </a:lnSpc>
        <a:spcBef>
          <a:spcPts val="15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rgbClr val="676767"/>
          </a:solidFill>
          <a:latin typeface="+mn-lt"/>
          <a:ea typeface="+mn-ea"/>
          <a:cs typeface="+mn-cs"/>
        </a:defRPr>
      </a:lvl4pPr>
      <a:lvl5pPr marL="3657600" indent="-274320" algn="l" defTabSz="1828800" rtl="0" eaLnBrk="1" latinLnBrk="0" hangingPunct="1">
        <a:lnSpc>
          <a:spcPct val="90000"/>
        </a:lnSpc>
        <a:spcBef>
          <a:spcPts val="15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rgbClr val="676767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80058" y="1596906"/>
            <a:ext cx="21330498" cy="164614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710556" y="12438022"/>
            <a:ext cx="124358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8AAA25-7CB6-B229-4D3D-75AD110640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80058" y="3230287"/>
            <a:ext cx="21330498" cy="9026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0541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  <p:sldLayoutId id="2147483726" r:id="rId19"/>
    <p:sldLayoutId id="2147483727" r:id="rId20"/>
    <p:sldLayoutId id="2147483728" r:id="rId21"/>
    <p:sldLayoutId id="2147483729" r:id="rId22"/>
    <p:sldLayoutId id="2147483730" r:id="rId23"/>
    <p:sldLayoutId id="2147483731" r:id="rId24"/>
    <p:sldLayoutId id="2147483732" r:id="rId25"/>
    <p:sldLayoutId id="2147483733" r:id="rId26"/>
    <p:sldLayoutId id="2147483734" r:id="rId27"/>
    <p:sldLayoutId id="2147483735" r:id="rId28"/>
    <p:sldLayoutId id="2147483736" r:id="rId29"/>
    <p:sldLayoutId id="2147483737" r:id="rId30"/>
    <p:sldLayoutId id="2147483738" r:id="rId31"/>
    <p:sldLayoutId id="2147483739" r:id="rId32"/>
    <p:sldLayoutId id="2147483740" r:id="rId33"/>
    <p:sldLayoutId id="2147483741" r:id="rId34"/>
    <p:sldLayoutId id="2147483742" r:id="rId35"/>
    <p:sldLayoutId id="2147483743" r:id="rId36"/>
    <p:sldLayoutId id="2147483744" r:id="rId37"/>
    <p:sldLayoutId id="2147483745" r:id="rId38"/>
    <p:sldLayoutId id="2147483746" r:id="rId39"/>
  </p:sldLayoutIdLs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7200" b="1" i="0" kern="1200" cap="all" baseline="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0" indent="-274320" algn="l" defTabSz="18288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None/>
        <a:defRPr sz="3600" kern="1200">
          <a:solidFill>
            <a:srgbClr val="67676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14400" indent="-274320" algn="l" defTabSz="1828800" rtl="0" eaLnBrk="1" latinLnBrk="0" hangingPunct="1">
        <a:lnSpc>
          <a:spcPct val="90000"/>
        </a:lnSpc>
        <a:spcBef>
          <a:spcPts val="15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rgbClr val="676767"/>
          </a:solidFill>
          <a:latin typeface="+mn-lt"/>
          <a:ea typeface="+mn-ea"/>
          <a:cs typeface="+mn-cs"/>
        </a:defRPr>
      </a:lvl2pPr>
      <a:lvl3pPr marL="1828800" indent="-274320" algn="l" defTabSz="1828800" rtl="0" eaLnBrk="1" latinLnBrk="0" hangingPunct="1">
        <a:lnSpc>
          <a:spcPct val="90000"/>
        </a:lnSpc>
        <a:spcBef>
          <a:spcPts val="15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rgbClr val="676767"/>
          </a:solidFill>
          <a:latin typeface="+mn-lt"/>
          <a:ea typeface="+mn-ea"/>
          <a:cs typeface="+mn-cs"/>
        </a:defRPr>
      </a:lvl3pPr>
      <a:lvl4pPr marL="2743200" indent="-274320" algn="l" defTabSz="1828800" rtl="0" eaLnBrk="1" latinLnBrk="0" hangingPunct="1">
        <a:lnSpc>
          <a:spcPct val="90000"/>
        </a:lnSpc>
        <a:spcBef>
          <a:spcPts val="15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rgbClr val="676767"/>
          </a:solidFill>
          <a:latin typeface="+mn-lt"/>
          <a:ea typeface="+mn-ea"/>
          <a:cs typeface="+mn-cs"/>
        </a:defRPr>
      </a:lvl4pPr>
      <a:lvl5pPr marL="3657600" indent="-274320" algn="l" defTabSz="1828800" rtl="0" eaLnBrk="1" latinLnBrk="0" hangingPunct="1">
        <a:lnSpc>
          <a:spcPct val="90000"/>
        </a:lnSpc>
        <a:spcBef>
          <a:spcPts val="15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rgbClr val="676767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7381D25-C564-3ACC-E78E-D75BDA13D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78356" y="2882652"/>
            <a:ext cx="12010088" cy="4080337"/>
          </a:xfrm>
        </p:spPr>
        <p:txBody>
          <a:bodyPr>
            <a:normAutofit/>
          </a:bodyPr>
          <a:lstStyle/>
          <a:p>
            <a:r>
              <a:rPr lang="en-US" cap="none" err="1">
                <a:latin typeface="Calibri"/>
                <a:cs typeface="Calibri"/>
              </a:rPr>
              <a:t>ThriveWell</a:t>
            </a:r>
            <a:r>
              <a:rPr lang="en-US" cap="none">
                <a:latin typeface="Calibri"/>
                <a:cs typeface="Calibri"/>
              </a:rPr>
              <a:t> Nutrition &amp; Weight Management Tools</a:t>
            </a:r>
            <a:endParaRPr lang="en-US" cap="none"/>
          </a:p>
        </p:txBody>
      </p:sp>
    </p:spTree>
    <p:extLst>
      <p:ext uri="{BB962C8B-B14F-4D97-AF65-F5344CB8AC3E}">
        <p14:creationId xmlns:p14="http://schemas.microsoft.com/office/powerpoint/2010/main" val="2373753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5" y="911106"/>
            <a:ext cx="19095971" cy="1646141"/>
          </a:xfrm>
        </p:spPr>
        <p:txBody>
          <a:bodyPr>
            <a:normAutofit/>
          </a:bodyPr>
          <a:lstStyle/>
          <a:p>
            <a:r>
              <a:rPr lang="en-US" cap="none" err="1"/>
              <a:t>Foodsmart</a:t>
            </a:r>
            <a:r>
              <a:rPr lang="en-US" cap="none"/>
              <a:t> Recipe Features (</a:t>
            </a:r>
            <a:r>
              <a:rPr lang="en-US" cap="none" err="1"/>
              <a:t>con’t</a:t>
            </a:r>
            <a:r>
              <a:rPr lang="en-US" cap="none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9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423CA6-769A-C7E2-8764-B0715557C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318" y="3248220"/>
            <a:ext cx="16419738" cy="10087692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FF58425-CD21-7091-2C1F-E42E00B158BE}"/>
              </a:ext>
            </a:extLst>
          </p:cNvPr>
          <p:cNvSpPr txBox="1">
            <a:spLocks/>
          </p:cNvSpPr>
          <p:nvPr/>
        </p:nvSpPr>
        <p:spPr>
          <a:xfrm>
            <a:off x="1282085" y="2276410"/>
            <a:ext cx="20941100" cy="1018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Additional helpful features are available below each recipe:</a:t>
            </a:r>
            <a:endParaRPr lang="en-US" sz="3200"/>
          </a:p>
          <a:p>
            <a:pPr indent="0"/>
            <a:endParaRPr lang="en-US" sz="320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B478F60-7829-3BF7-2DCF-C6AC15AA3CA2}"/>
              </a:ext>
            </a:extLst>
          </p:cNvPr>
          <p:cNvSpPr/>
          <p:nvPr/>
        </p:nvSpPr>
        <p:spPr>
          <a:xfrm>
            <a:off x="4389120" y="3549171"/>
            <a:ext cx="1844040" cy="655320"/>
          </a:xfrm>
          <a:prstGeom prst="roundRect">
            <a:avLst/>
          </a:prstGeom>
          <a:noFill/>
          <a:ln w="47625">
            <a:solidFill>
              <a:srgbClr val="E96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E2F396C-00EA-B805-047E-7854701846C1}"/>
              </a:ext>
            </a:extLst>
          </p:cNvPr>
          <p:cNvSpPr/>
          <p:nvPr/>
        </p:nvSpPr>
        <p:spPr>
          <a:xfrm>
            <a:off x="4389120" y="5667530"/>
            <a:ext cx="2910840" cy="794229"/>
          </a:xfrm>
          <a:prstGeom prst="roundRect">
            <a:avLst/>
          </a:prstGeom>
          <a:noFill/>
          <a:ln w="47625">
            <a:solidFill>
              <a:srgbClr val="E96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E72BE98-5989-887C-94D7-F6AE0D40E571}"/>
              </a:ext>
            </a:extLst>
          </p:cNvPr>
          <p:cNvSpPr/>
          <p:nvPr/>
        </p:nvSpPr>
        <p:spPr>
          <a:xfrm>
            <a:off x="4251960" y="10757690"/>
            <a:ext cx="3048000" cy="794229"/>
          </a:xfrm>
          <a:prstGeom prst="roundRect">
            <a:avLst/>
          </a:prstGeom>
          <a:noFill/>
          <a:ln w="47625">
            <a:solidFill>
              <a:srgbClr val="E96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1A4CD5A-0031-DBE3-9981-F6EFDCE0B936}"/>
              </a:ext>
            </a:extLst>
          </p:cNvPr>
          <p:cNvSpPr/>
          <p:nvPr/>
        </p:nvSpPr>
        <p:spPr>
          <a:xfrm>
            <a:off x="2113189" y="3614378"/>
            <a:ext cx="1402080" cy="5249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510047C2-FBB1-E345-DBC8-26C9F8E817DB}"/>
              </a:ext>
            </a:extLst>
          </p:cNvPr>
          <p:cNvSpPr/>
          <p:nvPr/>
        </p:nvSpPr>
        <p:spPr>
          <a:xfrm>
            <a:off x="2113189" y="5763787"/>
            <a:ext cx="1402080" cy="5249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9073B11D-08CA-052C-900E-255D71E02AAD}"/>
              </a:ext>
            </a:extLst>
          </p:cNvPr>
          <p:cNvSpPr/>
          <p:nvPr/>
        </p:nvSpPr>
        <p:spPr>
          <a:xfrm>
            <a:off x="2113189" y="10914685"/>
            <a:ext cx="1402080" cy="5249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AC6505A-9127-204F-749D-D5080B87DA92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2.  </a:t>
            </a:r>
            <a:r>
              <a:rPr lang="en-US" sz="2400" b="1" dirty="0" err="1">
                <a:solidFill>
                  <a:srgbClr val="000000"/>
                </a:solidFill>
              </a:rPr>
              <a:t>Foodsmart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249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5" y="911106"/>
            <a:ext cx="19095971" cy="1646141"/>
          </a:xfrm>
        </p:spPr>
        <p:txBody>
          <a:bodyPr>
            <a:normAutofit/>
          </a:bodyPr>
          <a:lstStyle/>
          <a:p>
            <a:r>
              <a:rPr lang="en-US" cap="none" dirty="0" err="1"/>
              <a:t>Foodsmart</a:t>
            </a:r>
            <a:r>
              <a:rPr lang="en-US" cap="none" dirty="0"/>
              <a:t> Grocery List Feature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10</a:t>
            </a:fld>
            <a:endParaRPr lang="en-US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FF58425-CD21-7091-2C1F-E42E00B158BE}"/>
              </a:ext>
            </a:extLst>
          </p:cNvPr>
          <p:cNvSpPr txBox="1">
            <a:spLocks/>
          </p:cNvSpPr>
          <p:nvPr/>
        </p:nvSpPr>
        <p:spPr>
          <a:xfrm>
            <a:off x="1160166" y="2447882"/>
            <a:ext cx="13754100" cy="19145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>
                <a:latin typeface="+mn-lt"/>
              </a:rPr>
              <a:t>Members can add ingredients from different recipes to a running grocery list.  After clicking the “Add” button, members can review the ingredients and de-select anything that is not needed before adding the ingredients to the list.</a:t>
            </a:r>
            <a:endParaRPr lang="en-US" sz="2800">
              <a:latin typeface="+mn-lt"/>
            </a:endParaRPr>
          </a:p>
          <a:p>
            <a:pPr indent="0"/>
            <a:endParaRPr lang="en-US" sz="32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085D3D-D3F5-5E8B-9D52-BFBBEA7D0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346" y="4560847"/>
            <a:ext cx="13754100" cy="7877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8250101-1701-A400-2676-0826D25A0C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8891" y="2714625"/>
            <a:ext cx="5334000" cy="8286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AE863077-F1F4-0410-470B-D504E6D2ACE9}"/>
              </a:ext>
            </a:extLst>
          </p:cNvPr>
          <p:cNvSpPr txBox="1">
            <a:spLocks/>
          </p:cNvSpPr>
          <p:nvPr/>
        </p:nvSpPr>
        <p:spPr>
          <a:xfrm>
            <a:off x="15141876" y="11268118"/>
            <a:ext cx="7138467" cy="20095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/>
              <a:t>The Grocery List is conveniently organized by category and amounts.  Additional items can be manually entered.</a:t>
            </a:r>
            <a:endParaRPr lang="en-US" sz="2400"/>
          </a:p>
          <a:p>
            <a:pPr indent="0"/>
            <a:endParaRPr lang="en-US" sz="320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0B1E520-EB6C-08F8-5E02-08905BDD3623}"/>
              </a:ext>
            </a:extLst>
          </p:cNvPr>
          <p:cNvSpPr/>
          <p:nvPr/>
        </p:nvSpPr>
        <p:spPr>
          <a:xfrm>
            <a:off x="19356079" y="3874951"/>
            <a:ext cx="1495822" cy="968188"/>
          </a:xfrm>
          <a:prstGeom prst="ellipse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ontent Placeholder 7">
            <a:extLst>
              <a:ext uri="{FF2B5EF4-FFF2-40B4-BE49-F238E27FC236}">
                <a16:creationId xmlns:a16="http://schemas.microsoft.com/office/drawing/2014/main" id="{C359A512-AE4F-2529-0DC7-8488BAA73399}"/>
              </a:ext>
            </a:extLst>
          </p:cNvPr>
          <p:cNvSpPr txBox="1">
            <a:spLocks/>
          </p:cNvSpPr>
          <p:nvPr/>
        </p:nvSpPr>
        <p:spPr>
          <a:xfrm>
            <a:off x="21025751" y="4577817"/>
            <a:ext cx="2659002" cy="1428536"/>
          </a:xfrm>
          <a:prstGeom prst="rect">
            <a:avLst/>
          </a:prstGeom>
          <a:solidFill>
            <a:schemeClr val="bg1"/>
          </a:solidFill>
          <a:ln w="50800">
            <a:solidFill>
              <a:srgbClr val="E96C24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/>
              <a:t>Send List to cell phone or email address.</a:t>
            </a:r>
            <a:endParaRPr lang="en-US" sz="32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FFDFB0-6A57-9F3B-B9BE-09E3F705D951}"/>
              </a:ext>
            </a:extLst>
          </p:cNvPr>
          <p:cNvSpPr txBox="1"/>
          <p:nvPr/>
        </p:nvSpPr>
        <p:spPr>
          <a:xfrm>
            <a:off x="15049327" y="11274808"/>
            <a:ext cx="7231016" cy="1530086"/>
          </a:xfrm>
          <a:prstGeom prst="rect">
            <a:avLst/>
          </a:prstGeom>
          <a:noFill/>
          <a:ln w="57150">
            <a:solidFill>
              <a:srgbClr val="007DC5"/>
            </a:solidFill>
          </a:ln>
        </p:spPr>
        <p:txBody>
          <a:bodyPr wrap="square">
            <a:spAutoFit/>
          </a:bodyPr>
          <a:lstStyle/>
          <a:p>
            <a:endParaRPr lang="en-US" sz="28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2511421-6C4D-6FD0-72CC-113DCC49FCC5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2.  </a:t>
            </a:r>
            <a:r>
              <a:rPr lang="en-US" sz="2400" b="1" dirty="0" err="1">
                <a:solidFill>
                  <a:srgbClr val="000000"/>
                </a:solidFill>
              </a:rPr>
              <a:t>Foodsmart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814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6AB5A-9D5A-79E2-EDFC-C7F7E0E40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058" y="897778"/>
            <a:ext cx="18450992" cy="1646141"/>
          </a:xfrm>
        </p:spPr>
        <p:txBody>
          <a:bodyPr/>
          <a:lstStyle/>
          <a:p>
            <a:r>
              <a:rPr lang="en-US" cap="none" dirty="0"/>
              <a:t>3.  Digital Coaching Journeys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F1A165-E5CE-B0AE-4B33-F1228CC8B1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81746" y="3779520"/>
            <a:ext cx="7528810" cy="9301121"/>
          </a:xfrm>
        </p:spPr>
        <p:txBody>
          <a:bodyPr>
            <a:normAutofit/>
          </a:bodyPr>
          <a:lstStyle/>
          <a:p>
            <a:pPr marL="182880" indent="-457200"/>
            <a:r>
              <a:rPr lang="en-US" sz="2400">
                <a:solidFill>
                  <a:srgbClr val="676767"/>
                </a:solidFill>
              </a:rPr>
              <a:t>Eating Healthy (7)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Eat for Health (10 Days)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Eat for Energy (11 Days)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Fit in More Fruit (10 Days)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Going Gluten-Free with Ease (10 Days)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How to Support a Healthy Gut (10 Days)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More Veggies in No Time (10 Days)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Smart Eating (11 Days)</a:t>
            </a:r>
          </a:p>
          <a:p>
            <a:r>
              <a:rPr lang="en-US" sz="2400">
                <a:solidFill>
                  <a:srgbClr val="676767"/>
                </a:solidFill>
              </a:rPr>
              <a:t>Weight Management (1)</a:t>
            </a:r>
          </a:p>
          <a:p>
            <a:pPr marL="1097280" lvl="1" indent="-457200">
              <a:lnSpc>
                <a:spcPct val="100000"/>
              </a:lnSpc>
            </a:pPr>
            <a:r>
              <a:rPr lang="en-US" sz="2400">
                <a:solidFill>
                  <a:srgbClr val="676767"/>
                </a:solidFill>
              </a:rPr>
              <a:t>Health for Every Body (24 Days)</a:t>
            </a:r>
          </a:p>
          <a:p>
            <a:pPr marL="182880" indent="-457200"/>
            <a:r>
              <a:rPr lang="en-US" sz="2400">
                <a:solidFill>
                  <a:srgbClr val="676767"/>
                </a:solidFill>
              </a:rPr>
              <a:t>Diabetes (2)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Eat Well to Manage Blood Sugar (18 Days)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Live Healthy: Diabetes (19 Days)</a:t>
            </a:r>
          </a:p>
          <a:p>
            <a:pPr marL="182880" indent="-457200"/>
            <a:r>
              <a:rPr lang="en-US" sz="2400">
                <a:solidFill>
                  <a:srgbClr val="676767"/>
                </a:solidFill>
              </a:rPr>
              <a:t>Cholesterol (2)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Eat Well for Cholesterol (14 Days)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Live Healthy: Cholesterol (18 Days)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8119E6-456D-5636-E2A3-464725685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11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8BC4DF8-9E18-D56A-80EA-D8119FC26CD5}"/>
              </a:ext>
            </a:extLst>
          </p:cNvPr>
          <p:cNvSpPr txBox="1">
            <a:spLocks/>
          </p:cNvSpPr>
          <p:nvPr/>
        </p:nvSpPr>
        <p:spPr>
          <a:xfrm>
            <a:off x="1380058" y="2540581"/>
            <a:ext cx="9698731" cy="10218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indent="-457200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FA6086-4EC4-1962-4637-4EF6A8AC590D}"/>
              </a:ext>
            </a:extLst>
          </p:cNvPr>
          <p:cNvSpPr txBox="1"/>
          <p:nvPr/>
        </p:nvSpPr>
        <p:spPr>
          <a:xfrm>
            <a:off x="1209376" y="2410241"/>
            <a:ext cx="1086662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>
                <a:solidFill>
                  <a:srgbClr val="676767"/>
                </a:solidFill>
              </a:rPr>
              <a:t>Journeys are made up of small, fun, and informative steps and designed to engage members in healthy lifestyle habits. </a:t>
            </a:r>
          </a:p>
          <a:p>
            <a:endParaRPr lang="en-US" sz="2800">
              <a:solidFill>
                <a:srgbClr val="676767"/>
              </a:solidFill>
            </a:endParaRPr>
          </a:p>
          <a:p>
            <a:r>
              <a:rPr lang="en-US" sz="2800">
                <a:solidFill>
                  <a:srgbClr val="676767"/>
                </a:solidFill>
              </a:rPr>
              <a:t>Most Journeys take roughly 2-4 weeks to complete.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39F006-6308-52C8-6B07-3830F1DAEF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92" t="14116" r="17508" b="13184"/>
          <a:stretch/>
        </p:blipFill>
        <p:spPr>
          <a:xfrm>
            <a:off x="863094" y="4623524"/>
            <a:ext cx="13675866" cy="7159178"/>
          </a:xfrm>
          <a:prstGeom prst="rect">
            <a:avLst/>
          </a:prstGeom>
          <a:ln>
            <a:noFill/>
          </a:ln>
          <a:effectLst>
            <a:glow rad="127000">
              <a:schemeClr val="accent1">
                <a:lumMod val="40000"/>
                <a:lumOff val="6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42748BE7-57A2-E7BF-E528-172908A7700A}"/>
              </a:ext>
            </a:extLst>
          </p:cNvPr>
          <p:cNvSpPr txBox="1">
            <a:spLocks/>
          </p:cNvSpPr>
          <p:nvPr/>
        </p:nvSpPr>
        <p:spPr>
          <a:xfrm>
            <a:off x="14127480" y="2505608"/>
            <a:ext cx="9826660" cy="12739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/>
            <a:r>
              <a:rPr lang="en-US" sz="2800">
                <a:solidFill>
                  <a:srgbClr val="676767"/>
                </a:solidFill>
              </a:rPr>
              <a:t>There are </a:t>
            </a:r>
            <a:r>
              <a:rPr lang="en-US" sz="2800" b="1">
                <a:solidFill>
                  <a:srgbClr val="676767"/>
                </a:solidFill>
              </a:rPr>
              <a:t>12 Digital Coaching Journeys </a:t>
            </a:r>
            <a:r>
              <a:rPr lang="en-US" sz="2800">
                <a:solidFill>
                  <a:srgbClr val="676767"/>
                </a:solidFill>
              </a:rPr>
              <a:t>geared towards </a:t>
            </a:r>
            <a:r>
              <a:rPr lang="en-US" sz="2800">
                <a:solidFill>
                  <a:srgbClr val="E96C24"/>
                </a:solidFill>
              </a:rPr>
              <a:t>healthy eating, weight management </a:t>
            </a:r>
            <a:r>
              <a:rPr lang="en-US" sz="2800">
                <a:solidFill>
                  <a:srgbClr val="676767"/>
                </a:solidFill>
              </a:rPr>
              <a:t>and </a:t>
            </a:r>
            <a:r>
              <a:rPr lang="en-US" sz="2800">
                <a:solidFill>
                  <a:srgbClr val="E96C24"/>
                </a:solidFill>
              </a:rPr>
              <a:t>associated conditions</a:t>
            </a:r>
            <a:r>
              <a:rPr lang="en-US" sz="2800">
                <a:solidFill>
                  <a:srgbClr val="676767"/>
                </a:solidFill>
              </a:rPr>
              <a:t>. </a:t>
            </a:r>
          </a:p>
          <a:p>
            <a:endParaRPr lang="en-US" sz="3200"/>
          </a:p>
          <a:p>
            <a:pPr indent="0"/>
            <a:endParaRPr lang="en-US" sz="3200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C32E943-C824-9331-3CAD-26CFCE733BCB}"/>
              </a:ext>
            </a:extLst>
          </p:cNvPr>
          <p:cNvSpPr/>
          <p:nvPr/>
        </p:nvSpPr>
        <p:spPr>
          <a:xfrm rot="10800000">
            <a:off x="6594175" y="5685972"/>
            <a:ext cx="990600" cy="4572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DB0DEF-B78D-823D-AEFD-A349F6C10724}"/>
              </a:ext>
            </a:extLst>
          </p:cNvPr>
          <p:cNvSpPr/>
          <p:nvPr/>
        </p:nvSpPr>
        <p:spPr>
          <a:xfrm>
            <a:off x="4827993" y="4720326"/>
            <a:ext cx="924260" cy="843033"/>
          </a:xfrm>
          <a:prstGeom prst="roundRect">
            <a:avLst/>
          </a:prstGeom>
          <a:solidFill>
            <a:schemeClr val="tx2">
              <a:lumMod val="25000"/>
              <a:lumOff val="75000"/>
              <a:alpha val="45000"/>
            </a:schemeClr>
          </a:solidFill>
          <a:ln w="57150">
            <a:solidFill>
              <a:srgbClr val="007DC5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825AE4-C601-091B-75A1-7EA21CA1AB7E}"/>
              </a:ext>
            </a:extLst>
          </p:cNvPr>
          <p:cNvSpPr txBox="1"/>
          <p:nvPr/>
        </p:nvSpPr>
        <p:spPr>
          <a:xfrm>
            <a:off x="7701027" y="5738586"/>
            <a:ext cx="2028818" cy="457201"/>
          </a:xfrm>
          <a:prstGeom prst="rect">
            <a:avLst/>
          </a:prstGeom>
          <a:solidFill>
            <a:schemeClr val="bg1"/>
          </a:solidFill>
          <a:ln cap="rnd">
            <a:solidFill>
              <a:srgbClr val="A49E99"/>
            </a:solidFill>
          </a:ln>
          <a:effectLst>
            <a:glow rad="63500">
              <a:srgbClr val="007DC5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latin typeface="Calibri" panose="020F0502020204030204" pitchFamily="34" charset="0"/>
                <a:cs typeface="Calibri" panose="020F0502020204030204" pitchFamily="34" charset="0"/>
              </a:rPr>
              <a:t>Access Here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33EFF93-AF16-F16C-20E6-304827F2E18B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3.  Digital Coaching Journeys</a:t>
            </a:r>
          </a:p>
        </p:txBody>
      </p:sp>
    </p:spTree>
    <p:extLst>
      <p:ext uri="{BB962C8B-B14F-4D97-AF65-F5344CB8AC3E}">
        <p14:creationId xmlns:p14="http://schemas.microsoft.com/office/powerpoint/2010/main" val="66596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6AB5A-9D5A-79E2-EDFC-C7F7E0E40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058" y="897778"/>
            <a:ext cx="18450992" cy="1646141"/>
          </a:xfrm>
        </p:spPr>
        <p:txBody>
          <a:bodyPr/>
          <a:lstStyle/>
          <a:p>
            <a:r>
              <a:rPr lang="en-US" cap="none" dirty="0"/>
              <a:t>4.  Healthy Habits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8119E6-456D-5636-E2A3-464725685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12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1D74E5-9E50-B350-506E-416DAC8ACF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33" t="13384" r="16795"/>
          <a:stretch/>
        </p:blipFill>
        <p:spPr bwMode="auto">
          <a:xfrm>
            <a:off x="1380057" y="3787689"/>
            <a:ext cx="11635909" cy="7220970"/>
          </a:xfrm>
          <a:prstGeom prst="rect">
            <a:avLst/>
          </a:prstGeom>
          <a:ln>
            <a:noFill/>
          </a:ln>
          <a:effectLst>
            <a:glow rad="127000">
              <a:schemeClr val="accent1">
                <a:lumMod val="40000"/>
                <a:lumOff val="6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E8903926-5183-FFA3-EC2F-FA0360757138}"/>
              </a:ext>
            </a:extLst>
          </p:cNvPr>
          <p:cNvSpPr/>
          <p:nvPr/>
        </p:nvSpPr>
        <p:spPr>
          <a:xfrm rot="10800000">
            <a:off x="5120750" y="5141806"/>
            <a:ext cx="990600" cy="4572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AFE0B8-98A7-2A3C-20C4-03625AC42699}"/>
              </a:ext>
            </a:extLst>
          </p:cNvPr>
          <p:cNvSpPr txBox="1"/>
          <p:nvPr/>
        </p:nvSpPr>
        <p:spPr>
          <a:xfrm>
            <a:off x="1380058" y="2544896"/>
            <a:ext cx="2045886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/>
              <a:t>Healthy Habits are bite-size ways to build a healthy routine and improve your wellbeing. Over time, these small steps add up to big changes that’ll make you successful.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0B458E1-21E5-7828-CC63-10E911271F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1210" y="3787689"/>
            <a:ext cx="9798487" cy="8296328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5044BB0-B994-CA2B-F1A6-E62C0C1030A3}"/>
              </a:ext>
            </a:extLst>
          </p:cNvPr>
          <p:cNvSpPr/>
          <p:nvPr/>
        </p:nvSpPr>
        <p:spPr>
          <a:xfrm>
            <a:off x="3501220" y="3842376"/>
            <a:ext cx="924260" cy="843033"/>
          </a:xfrm>
          <a:prstGeom prst="roundRect">
            <a:avLst/>
          </a:prstGeom>
          <a:solidFill>
            <a:schemeClr val="tx2">
              <a:lumMod val="25000"/>
              <a:lumOff val="75000"/>
              <a:alpha val="45000"/>
            </a:schemeClr>
          </a:solidFill>
          <a:ln w="57150">
            <a:solidFill>
              <a:srgbClr val="007DC5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7DE2DE5-46C0-04CA-420B-D19BD2DF63AB}"/>
              </a:ext>
            </a:extLst>
          </p:cNvPr>
          <p:cNvSpPr txBox="1"/>
          <p:nvPr/>
        </p:nvSpPr>
        <p:spPr>
          <a:xfrm>
            <a:off x="6229423" y="5141805"/>
            <a:ext cx="2028818" cy="457201"/>
          </a:xfrm>
          <a:prstGeom prst="rect">
            <a:avLst/>
          </a:prstGeom>
          <a:solidFill>
            <a:schemeClr val="bg1"/>
          </a:solidFill>
          <a:ln cap="rnd">
            <a:solidFill>
              <a:srgbClr val="A49E99"/>
            </a:solidFill>
          </a:ln>
          <a:effectLst>
            <a:glow rad="63500">
              <a:srgbClr val="007DC5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latin typeface="Calibri" panose="020F0502020204030204" pitchFamily="34" charset="0"/>
                <a:cs typeface="Calibri" panose="020F0502020204030204" pitchFamily="34" charset="0"/>
              </a:rPr>
              <a:t>Access Here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682DD0A-D2ED-6735-789D-8AC5C01BFCAE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4.  Healthy Habits</a:t>
            </a:r>
          </a:p>
        </p:txBody>
      </p:sp>
    </p:spTree>
    <p:extLst>
      <p:ext uri="{BB962C8B-B14F-4D97-AF65-F5344CB8AC3E}">
        <p14:creationId xmlns:p14="http://schemas.microsoft.com/office/powerpoint/2010/main" val="1122006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6AB5A-9D5A-79E2-EDFC-C7F7E0E40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058" y="897778"/>
            <a:ext cx="18450992" cy="1646141"/>
          </a:xfrm>
        </p:spPr>
        <p:txBody>
          <a:bodyPr/>
          <a:lstStyle/>
          <a:p>
            <a:r>
              <a:rPr lang="en-US" cap="none" dirty="0"/>
              <a:t>Healthy Habit Challenges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B6B62AC-60B5-3A21-AFCD-7BA441A3E6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0058" y="2540581"/>
            <a:ext cx="4990262" cy="9950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8119E6-456D-5636-E2A3-464725685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13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8BC4DF8-9E18-D56A-80EA-D8119FC26CD5}"/>
              </a:ext>
            </a:extLst>
          </p:cNvPr>
          <p:cNvSpPr txBox="1">
            <a:spLocks/>
          </p:cNvSpPr>
          <p:nvPr/>
        </p:nvSpPr>
        <p:spPr>
          <a:xfrm>
            <a:off x="1380058" y="2540581"/>
            <a:ext cx="9698731" cy="10218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indent="-457200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23AB1E7-6DFC-A794-84AC-B87F9344EC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569" y="3240620"/>
            <a:ext cx="4990262" cy="9250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5707C0EA-C6E9-E55A-9C22-268E51E6AC15}"/>
              </a:ext>
            </a:extLst>
          </p:cNvPr>
          <p:cNvSpPr/>
          <p:nvPr/>
        </p:nvSpPr>
        <p:spPr>
          <a:xfrm>
            <a:off x="3875189" y="4366260"/>
            <a:ext cx="526618" cy="441960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0365047A-5241-9D6A-6161-921531574625}"/>
              </a:ext>
            </a:extLst>
          </p:cNvPr>
          <p:cNvSpPr/>
          <p:nvPr/>
        </p:nvSpPr>
        <p:spPr>
          <a:xfrm>
            <a:off x="9161361" y="5402580"/>
            <a:ext cx="526618" cy="441960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1B9E50AC-8495-D52E-9261-D66EA5B5B1B7}"/>
              </a:ext>
            </a:extLst>
          </p:cNvPr>
          <p:cNvSpPr/>
          <p:nvPr/>
        </p:nvSpPr>
        <p:spPr>
          <a:xfrm>
            <a:off x="9156700" y="6416040"/>
            <a:ext cx="526618" cy="441960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EB21658E-1D05-BCA7-5B06-69566F649729}"/>
              </a:ext>
            </a:extLst>
          </p:cNvPr>
          <p:cNvSpPr/>
          <p:nvPr/>
        </p:nvSpPr>
        <p:spPr>
          <a:xfrm>
            <a:off x="9156700" y="6987540"/>
            <a:ext cx="526618" cy="441960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tar: 5 Points 15">
            <a:extLst>
              <a:ext uri="{FF2B5EF4-FFF2-40B4-BE49-F238E27FC236}">
                <a16:creationId xmlns:a16="http://schemas.microsoft.com/office/drawing/2014/main" id="{EB4E56B4-F5EB-D85B-184D-A38CDE818726}"/>
              </a:ext>
            </a:extLst>
          </p:cNvPr>
          <p:cNvSpPr/>
          <p:nvPr/>
        </p:nvSpPr>
        <p:spPr>
          <a:xfrm>
            <a:off x="9181885" y="8006500"/>
            <a:ext cx="526618" cy="441960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086B45F2-4F93-3396-D6D9-3BE81062FA62}"/>
              </a:ext>
            </a:extLst>
          </p:cNvPr>
          <p:cNvSpPr/>
          <p:nvPr/>
        </p:nvSpPr>
        <p:spPr>
          <a:xfrm>
            <a:off x="9708503" y="11788190"/>
            <a:ext cx="526618" cy="441960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8F5DE93A-4F53-41A2-FF55-2740848FF792}"/>
              </a:ext>
            </a:extLst>
          </p:cNvPr>
          <p:cNvSpPr txBox="1">
            <a:spLocks/>
          </p:cNvSpPr>
          <p:nvPr/>
        </p:nvSpPr>
        <p:spPr>
          <a:xfrm>
            <a:off x="11943080" y="2641000"/>
            <a:ext cx="12011060" cy="24778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indent="-457200">
              <a:buFont typeface="Arial" panose="020B0604020202020204" pitchFamily="34" charset="0"/>
              <a:buChar char="•"/>
            </a:pPr>
            <a:r>
              <a:rPr lang="en-US" sz="2800">
                <a:latin typeface="+mn-lt"/>
              </a:rPr>
              <a:t>There are over </a:t>
            </a:r>
            <a:r>
              <a:rPr lang="en-US" sz="2800" b="1">
                <a:latin typeface="+mn-lt"/>
              </a:rPr>
              <a:t>70 Healthy Habits </a:t>
            </a:r>
            <a:r>
              <a:rPr lang="en-US" sz="2800">
                <a:latin typeface="+mn-lt"/>
              </a:rPr>
              <a:t>associated with </a:t>
            </a:r>
            <a:r>
              <a:rPr lang="en-US" sz="2800">
                <a:solidFill>
                  <a:srgbClr val="E96C24"/>
                </a:solidFill>
                <a:latin typeface="+mn-lt"/>
              </a:rPr>
              <a:t>Healthy Eating, Weight Management</a:t>
            </a:r>
            <a:r>
              <a:rPr lang="en-US" sz="2800">
                <a:latin typeface="+mn-lt"/>
              </a:rPr>
              <a:t> and </a:t>
            </a:r>
            <a:r>
              <a:rPr lang="en-US" sz="2800">
                <a:solidFill>
                  <a:srgbClr val="E96C24"/>
                </a:solidFill>
                <a:latin typeface="+mn-lt"/>
              </a:rPr>
              <a:t>associated health conditions</a:t>
            </a:r>
            <a:r>
              <a:rPr lang="en-US" sz="2800">
                <a:latin typeface="+mn-lt"/>
              </a:rPr>
              <a:t>.</a:t>
            </a:r>
          </a:p>
          <a:p>
            <a:pPr marL="182880" indent="-457200">
              <a:buFont typeface="Arial" panose="020B0604020202020204" pitchFamily="34" charset="0"/>
              <a:buChar char="•"/>
            </a:pPr>
            <a:r>
              <a:rPr lang="en-US" sz="2800">
                <a:latin typeface="+mn-lt"/>
              </a:rPr>
              <a:t>Members can identify Healthy Habits for tracking and / or develop a Personal Challenges for particular focus.</a:t>
            </a:r>
          </a:p>
          <a:p>
            <a:endParaRPr lang="en-US" sz="3200">
              <a:latin typeface="+mn-lt"/>
            </a:endParaRPr>
          </a:p>
          <a:p>
            <a:pPr indent="0"/>
            <a:endParaRPr lang="en-US" sz="320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C064C03-A2F5-E885-5111-22CDE42673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44350" y="5326913"/>
            <a:ext cx="8301990" cy="45520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243137C-E336-7442-AD52-3E79179AED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43251" y="8473958"/>
            <a:ext cx="7748270" cy="45522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Content Placeholder 7">
            <a:extLst>
              <a:ext uri="{FF2B5EF4-FFF2-40B4-BE49-F238E27FC236}">
                <a16:creationId xmlns:a16="http://schemas.microsoft.com/office/drawing/2014/main" id="{ACA16BC8-CBD2-2F5C-DA16-EF808008C41E}"/>
              </a:ext>
            </a:extLst>
          </p:cNvPr>
          <p:cNvSpPr txBox="1">
            <a:spLocks/>
          </p:cNvSpPr>
          <p:nvPr/>
        </p:nvSpPr>
        <p:spPr>
          <a:xfrm>
            <a:off x="20538859" y="5861968"/>
            <a:ext cx="2984758" cy="1550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>
                <a:solidFill>
                  <a:srgbClr val="007DC5"/>
                </a:solidFill>
              </a:rPr>
              <a:t>“Map It Out” Healthy Habit</a:t>
            </a:r>
            <a:endParaRPr lang="en-US" sz="2400" b="1">
              <a:solidFill>
                <a:srgbClr val="007DC5"/>
              </a:solidFill>
            </a:endParaRPr>
          </a:p>
          <a:p>
            <a:pPr indent="0"/>
            <a:endParaRPr lang="en-US" sz="3200"/>
          </a:p>
        </p:txBody>
      </p:sp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A40F5C0D-9E04-244D-5A72-33DC650AE0F8}"/>
              </a:ext>
            </a:extLst>
          </p:cNvPr>
          <p:cNvSpPr txBox="1">
            <a:spLocks/>
          </p:cNvSpPr>
          <p:nvPr/>
        </p:nvSpPr>
        <p:spPr>
          <a:xfrm>
            <a:off x="12735345" y="10763006"/>
            <a:ext cx="2984758" cy="1550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>
                <a:solidFill>
                  <a:srgbClr val="007DC5"/>
                </a:solidFill>
              </a:rPr>
              <a:t>“Map It Out” Personal Challenge</a:t>
            </a:r>
            <a:endParaRPr lang="en-US" sz="320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18A7E69-71FC-2089-9BBF-29D4A9A4FB0B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4.  Healthy Habits</a:t>
            </a:r>
          </a:p>
        </p:txBody>
      </p:sp>
    </p:spTree>
    <p:extLst>
      <p:ext uri="{BB962C8B-B14F-4D97-AF65-F5344CB8AC3E}">
        <p14:creationId xmlns:p14="http://schemas.microsoft.com/office/powerpoint/2010/main" val="9951097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5" y="911106"/>
            <a:ext cx="19095971" cy="1646141"/>
          </a:xfrm>
        </p:spPr>
        <p:txBody>
          <a:bodyPr>
            <a:normAutofit/>
          </a:bodyPr>
          <a:lstStyle/>
          <a:p>
            <a:r>
              <a:rPr lang="en-US" cap="none" dirty="0"/>
              <a:t>5.  Media Library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14</a:t>
            </a:fld>
            <a:endParaRPr lang="en-US"/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0866049A-85C5-2B25-C540-15B44FC8179F}"/>
              </a:ext>
            </a:extLst>
          </p:cNvPr>
          <p:cNvSpPr txBox="1">
            <a:spLocks/>
          </p:cNvSpPr>
          <p:nvPr/>
        </p:nvSpPr>
        <p:spPr>
          <a:xfrm>
            <a:off x="1282085" y="2557247"/>
            <a:ext cx="20941100" cy="1018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>
                <a:latin typeface="+mn-lt"/>
              </a:rPr>
              <a:t>Members can browse quick, informative videos that are filterable by health topic.</a:t>
            </a:r>
            <a:endParaRPr lang="en-US" sz="3200">
              <a:latin typeface="+mn-lt"/>
            </a:endParaRPr>
          </a:p>
          <a:p>
            <a:pPr indent="0"/>
            <a:endParaRPr lang="en-US" sz="32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C61A66A-4E05-456C-3915-D4B0C8FB36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74" t="12940" r="33879" b="74414"/>
          <a:stretch/>
        </p:blipFill>
        <p:spPr>
          <a:xfrm>
            <a:off x="3601152" y="3886939"/>
            <a:ext cx="9368397" cy="1090098"/>
          </a:xfrm>
          <a:prstGeom prst="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774C09B-233C-33EF-0895-B03CAFE8E673}"/>
              </a:ext>
            </a:extLst>
          </p:cNvPr>
          <p:cNvSpPr txBox="1"/>
          <p:nvPr/>
        </p:nvSpPr>
        <p:spPr>
          <a:xfrm>
            <a:off x="12431288" y="4053969"/>
            <a:ext cx="2484525" cy="461665"/>
          </a:xfrm>
          <a:prstGeom prst="rect">
            <a:avLst/>
          </a:prstGeom>
          <a:solidFill>
            <a:schemeClr val="bg1"/>
          </a:solidFill>
          <a:ln cap="rnd">
            <a:solidFill>
              <a:srgbClr val="A49E99"/>
            </a:solidFill>
          </a:ln>
          <a:effectLst>
            <a:glow rad="63500">
              <a:srgbClr val="007DC5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latin typeface="Calibri" panose="020F0502020204030204" pitchFamily="34" charset="0"/>
                <a:cs typeface="Calibri" panose="020F0502020204030204" pitchFamily="34" charset="0"/>
              </a:rPr>
              <a:t>Access Here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5EE592DE-143A-2955-8CA9-2A14C52525FC}"/>
              </a:ext>
            </a:extLst>
          </p:cNvPr>
          <p:cNvSpPr/>
          <p:nvPr/>
        </p:nvSpPr>
        <p:spPr>
          <a:xfrm rot="10800000">
            <a:off x="11223271" y="3969868"/>
            <a:ext cx="1058727" cy="62986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1F35FBA-D58F-CDFC-7E85-452649610D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488" y="5455370"/>
            <a:ext cx="11772900" cy="718185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C3D93EF-BD37-39B4-1E4A-71539AE151EB}"/>
              </a:ext>
            </a:extLst>
          </p:cNvPr>
          <p:cNvSpPr txBox="1"/>
          <p:nvPr/>
        </p:nvSpPr>
        <p:spPr>
          <a:xfrm>
            <a:off x="15782014" y="7304185"/>
            <a:ext cx="6928542" cy="3416320"/>
          </a:xfrm>
          <a:prstGeom prst="rect">
            <a:avLst/>
          </a:prstGeom>
          <a:noFill/>
          <a:ln w="57150">
            <a:solidFill>
              <a:srgbClr val="007DC5"/>
            </a:solidFill>
          </a:ln>
        </p:spPr>
        <p:txBody>
          <a:bodyPr wrap="square">
            <a:spAutoFit/>
          </a:bodyPr>
          <a:lstStyle/>
          <a:p>
            <a:r>
              <a:rPr lang="en-US" sz="360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The library currently contains </a:t>
            </a:r>
            <a:r>
              <a:rPr lang="en-US" sz="3600">
                <a:solidFill>
                  <a:srgbClr val="007DC5"/>
                </a:solidFill>
                <a:cs typeface="Arial" panose="020B0604020202020204" pitchFamily="34" charset="0"/>
              </a:rPr>
              <a:t>12 videos specific to healthy eating and weight management topics</a:t>
            </a:r>
            <a:r>
              <a:rPr lang="en-US" sz="360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, including recipes, educational content, mudra for improving digestion, and much more.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F3194D3-0FC1-D7AC-E118-5F0422CE9139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5.  Media Library</a:t>
            </a:r>
          </a:p>
        </p:txBody>
      </p:sp>
    </p:spTree>
    <p:extLst>
      <p:ext uri="{BB962C8B-B14F-4D97-AF65-F5344CB8AC3E}">
        <p14:creationId xmlns:p14="http://schemas.microsoft.com/office/powerpoint/2010/main" val="18729554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6" y="911106"/>
            <a:ext cx="18450992" cy="1646141"/>
          </a:xfrm>
        </p:spPr>
        <p:txBody>
          <a:bodyPr/>
          <a:lstStyle/>
          <a:p>
            <a:r>
              <a:rPr lang="en-US" cap="none" dirty="0"/>
              <a:t>6.  Daily Cards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15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5260DD-05C9-9CB5-B017-E7AE35C4E23D}"/>
              </a:ext>
            </a:extLst>
          </p:cNvPr>
          <p:cNvSpPr txBox="1"/>
          <p:nvPr/>
        </p:nvSpPr>
        <p:spPr>
          <a:xfrm>
            <a:off x="1282086" y="2657522"/>
            <a:ext cx="2043491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Personify Health sends two new tips daily to help members live well. Daily Cards are available to members on their </a:t>
            </a:r>
            <a:r>
              <a:rPr 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ThriveWell</a:t>
            </a: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home page and personalized to the health topics of interest, like nutrition and weight management.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323E178-2158-BE60-ACAF-48CE82686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047" y="3962400"/>
            <a:ext cx="7309092" cy="40792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F9C4636-D9DF-BDBE-CDB7-0E0127868B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0213" y="4636168"/>
            <a:ext cx="7697420" cy="4283242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71A68EF-134D-49E7-16A2-0494DADA8B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137707" y="5165558"/>
            <a:ext cx="7727871" cy="4283242"/>
          </a:xfr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00A819A-35F5-E799-2013-F6C75E5C2889}"/>
              </a:ext>
            </a:extLst>
          </p:cNvPr>
          <p:cNvSpPr/>
          <p:nvPr/>
        </p:nvSpPr>
        <p:spPr>
          <a:xfrm>
            <a:off x="1407163" y="10310974"/>
            <a:ext cx="21572849" cy="2127048"/>
          </a:xfrm>
          <a:prstGeom prst="roundRect">
            <a:avLst/>
          </a:prstGeom>
          <a:solidFill>
            <a:srgbClr val="00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/>
              <a:t>Personify Health has over 340 content cards for </a:t>
            </a:r>
            <a:r>
              <a:rPr lang="en-US" sz="3600" b="1" dirty="0"/>
              <a:t>eating healthy </a:t>
            </a:r>
            <a:r>
              <a:rPr lang="en-US" sz="3600" dirty="0"/>
              <a:t>and </a:t>
            </a:r>
            <a:r>
              <a:rPr lang="en-US" sz="3600" b="1" dirty="0"/>
              <a:t>weight management</a:t>
            </a:r>
            <a:r>
              <a:rPr lang="en-US" sz="3600" dirty="0"/>
              <a:t>.  Additionally, there are about 130 daily cards on diet-driven chronic conditions like </a:t>
            </a:r>
            <a:r>
              <a:rPr lang="en-US" sz="3600" b="1" dirty="0"/>
              <a:t>high blood pressure, diabetes, cholesterol </a:t>
            </a:r>
            <a:r>
              <a:rPr lang="en-US" sz="3600" dirty="0"/>
              <a:t>and </a:t>
            </a:r>
            <a:r>
              <a:rPr lang="en-US" sz="3600" b="1" dirty="0"/>
              <a:t>heart health.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59B774C-B1EC-B5B9-BE63-C651C6C71EED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5.  Daily Cards</a:t>
            </a:r>
          </a:p>
        </p:txBody>
      </p:sp>
    </p:spTree>
    <p:extLst>
      <p:ext uri="{BB962C8B-B14F-4D97-AF65-F5344CB8AC3E}">
        <p14:creationId xmlns:p14="http://schemas.microsoft.com/office/powerpoint/2010/main" val="37373921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820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198A64-8C4A-CCD8-BD90-EF7710C60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832" y="2813504"/>
            <a:ext cx="21308724" cy="91816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dirty="0">
                <a:latin typeface="Arial"/>
                <a:cs typeface="Arial"/>
              </a:rPr>
              <a:t>Healthy eating and weight management support is accessible to our members through a variety of digital features, as outlined below: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8119E6-456D-5636-E2A3-464725685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880662D-FF80-8893-C0F1-E0DB8D1728EA}"/>
              </a:ext>
            </a:extLst>
          </p:cNvPr>
          <p:cNvSpPr/>
          <p:nvPr/>
        </p:nvSpPr>
        <p:spPr>
          <a:xfrm>
            <a:off x="1400963" y="4736344"/>
            <a:ext cx="11416124" cy="771276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7DC5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algn="ctr"/>
            <a:r>
              <a:rPr lang="en-US" sz="4000" b="1" u="sng" dirty="0" err="1">
                <a:solidFill>
                  <a:schemeClr val="tx1"/>
                </a:solidFill>
              </a:rPr>
              <a:t>ThriveWell</a:t>
            </a:r>
            <a:r>
              <a:rPr lang="en-US" sz="4000" b="1" u="sng" dirty="0">
                <a:solidFill>
                  <a:schemeClr val="tx1"/>
                </a:solidFill>
              </a:rPr>
              <a:t> Platform Features to Support Nutrition&amp; Weight Management</a:t>
            </a:r>
          </a:p>
          <a:p>
            <a:pPr algn="ctr"/>
            <a:endParaRPr lang="en-US" sz="3200" b="1" u="sng" dirty="0">
              <a:solidFill>
                <a:schemeClr val="accent1"/>
              </a:solidFill>
            </a:endParaRPr>
          </a:p>
          <a:p>
            <a:endParaRPr lang="en-US" sz="3200" dirty="0">
              <a:solidFill>
                <a:schemeClr val="accent1"/>
              </a:solidFill>
            </a:endParaRPr>
          </a:p>
          <a:p>
            <a:pPr algn="ctr"/>
            <a:endParaRPr lang="en-US" sz="3200" b="1" u="sng" dirty="0">
              <a:solidFill>
                <a:schemeClr val="accent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9BE0771-1797-9537-DA82-C8CA9A2BECBB}"/>
              </a:ext>
            </a:extLst>
          </p:cNvPr>
          <p:cNvSpPr/>
          <p:nvPr/>
        </p:nvSpPr>
        <p:spPr>
          <a:xfrm>
            <a:off x="14212115" y="4226864"/>
            <a:ext cx="8419689" cy="8721969"/>
          </a:xfrm>
          <a:prstGeom prst="roundRect">
            <a:avLst/>
          </a:prstGeom>
          <a:solidFill>
            <a:schemeClr val="accent6"/>
          </a:solidFill>
          <a:ln w="57150">
            <a:solidFill>
              <a:schemeClr val="accent6">
                <a:lumMod val="50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200"/>
              </a:spcAft>
            </a:pPr>
            <a:r>
              <a:rPr lang="en-US" sz="3600" b="1" u="sng" dirty="0" err="1">
                <a:solidFill>
                  <a:schemeClr val="tx1"/>
                </a:solidFill>
              </a:rPr>
              <a:t>Foodsmart</a:t>
            </a:r>
            <a:r>
              <a:rPr lang="en-US" sz="3600" b="1" u="sng" dirty="0">
                <a:solidFill>
                  <a:schemeClr val="tx1"/>
                </a:solidFill>
              </a:rPr>
              <a:t> Digital App</a:t>
            </a:r>
            <a:r>
              <a:rPr lang="en-US" sz="3600" dirty="0">
                <a:solidFill>
                  <a:schemeClr val="tx1"/>
                </a:solidFill>
              </a:rPr>
              <a:t> available to all members; accessible via SSO from ThriveWell Benefits Page.</a:t>
            </a:r>
            <a:endParaRPr lang="en-US" sz="3600" b="1" u="sng" dirty="0">
              <a:solidFill>
                <a:schemeClr val="tx1"/>
              </a:solidFill>
            </a:endParaRP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600" dirty="0" err="1">
                <a:solidFill>
                  <a:schemeClr val="tx1"/>
                </a:solidFill>
              </a:rPr>
              <a:t>Nutriquiz</a:t>
            </a:r>
            <a:r>
              <a:rPr lang="en-US" sz="3600" dirty="0">
                <a:solidFill>
                  <a:schemeClr val="tx1"/>
                </a:solidFill>
              </a:rPr>
              <a:t> for Nutrition Insight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Comprehensive Recipe Library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Set Dietary Preferences or Allergies for best results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Utilize Grocery List tool to capture all ingredients necessary for recipes of interest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C6D28C-4677-EC49-3B8B-76F3DA585BEE}"/>
              </a:ext>
            </a:extLst>
          </p:cNvPr>
          <p:cNvSpPr txBox="1"/>
          <p:nvPr/>
        </p:nvSpPr>
        <p:spPr>
          <a:xfrm>
            <a:off x="2221845" y="6868080"/>
            <a:ext cx="9796134" cy="427284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</p:spPr>
        <p:txBody>
          <a:bodyPr wrap="square" lIns="91440" tIns="45720" rIns="91440" bIns="45720" numCol="1" rtlCol="0" anchor="t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600" dirty="0">
                <a:cs typeface="Arial" panose="020B0604020202020204"/>
              </a:rPr>
              <a:t>1)  Nutritional Guide</a:t>
            </a:r>
            <a:endParaRPr lang="en-US" sz="3600" dirty="0"/>
          </a:p>
          <a:p>
            <a:pPr>
              <a:spcAft>
                <a:spcPts val="1200"/>
              </a:spcAft>
            </a:pPr>
            <a:r>
              <a:rPr lang="en-US" sz="3600" b="1" dirty="0">
                <a:cs typeface="Arial"/>
              </a:rPr>
              <a:t>2)  </a:t>
            </a:r>
            <a:r>
              <a:rPr lang="en-US" sz="3600" b="1" dirty="0" err="1">
                <a:cs typeface="Arial"/>
              </a:rPr>
              <a:t>Foodsmart</a:t>
            </a:r>
            <a:r>
              <a:rPr lang="en-US" sz="3600" b="1" dirty="0">
                <a:cs typeface="Arial"/>
              </a:rPr>
              <a:t> Digital App</a:t>
            </a:r>
          </a:p>
          <a:p>
            <a:pPr marL="742950" indent="-742950" algn="l">
              <a:spcAft>
                <a:spcPts val="1200"/>
              </a:spcAft>
              <a:buAutoNum type="arabicParenR" startAt="3"/>
            </a:pPr>
            <a:r>
              <a:rPr lang="en-US" sz="3600" dirty="0"/>
              <a:t>Digital Coaching Journeys</a:t>
            </a:r>
          </a:p>
          <a:p>
            <a:pPr marL="742950" indent="-742950" algn="l">
              <a:spcAft>
                <a:spcPts val="1200"/>
              </a:spcAft>
              <a:buAutoNum type="arabicParenR" startAt="3"/>
            </a:pPr>
            <a:r>
              <a:rPr lang="en-US" sz="3600" dirty="0"/>
              <a:t>Healthy Habits</a:t>
            </a:r>
          </a:p>
          <a:p>
            <a:pPr marL="742950" indent="-742950" algn="l">
              <a:spcAft>
                <a:spcPts val="1200"/>
              </a:spcAft>
              <a:buAutoNum type="arabicParenR" startAt="3"/>
            </a:pPr>
            <a:r>
              <a:rPr lang="en-US" sz="3600" dirty="0"/>
              <a:t>ThriveWell Media Videos</a:t>
            </a:r>
            <a:endParaRPr lang="en-US" sz="3600" dirty="0">
              <a:cs typeface="Arial" panose="020B0604020202020204"/>
            </a:endParaRPr>
          </a:p>
          <a:p>
            <a:pPr marL="742950" indent="-742950" algn="l">
              <a:spcAft>
                <a:spcPts val="1200"/>
              </a:spcAft>
              <a:buAutoNum type="arabicParenR" startAt="3"/>
            </a:pPr>
            <a:r>
              <a:rPr lang="en-US" sz="3600" dirty="0"/>
              <a:t>Daily Cards</a:t>
            </a:r>
            <a:endParaRPr lang="en-US" sz="3600" dirty="0">
              <a:cs typeface="Arial" panose="020B0604020202020204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F8C869EC-1CA7-D198-AACB-778E1B1B530D}"/>
              </a:ext>
            </a:extLst>
          </p:cNvPr>
          <p:cNvSpPr/>
          <p:nvPr/>
        </p:nvSpPr>
        <p:spPr>
          <a:xfrm>
            <a:off x="9450676" y="7444881"/>
            <a:ext cx="4199075" cy="716553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Android Apps by Foodsmart, Inc. on Google Play">
            <a:extLst>
              <a:ext uri="{FF2B5EF4-FFF2-40B4-BE49-F238E27FC236}">
                <a16:creationId xmlns:a16="http://schemas.microsoft.com/office/drawing/2014/main" id="{887C19A9-8B36-3E87-079B-8FB9143ADC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2" b="18220"/>
          <a:stretch/>
        </p:blipFill>
        <p:spPr bwMode="auto">
          <a:xfrm>
            <a:off x="16422919" y="11093595"/>
            <a:ext cx="3954532" cy="135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A752739A-285C-CB6F-67E2-8447D5BDC838}"/>
              </a:ext>
            </a:extLst>
          </p:cNvPr>
          <p:cNvSpPr txBox="1">
            <a:spLocks/>
          </p:cNvSpPr>
          <p:nvPr/>
        </p:nvSpPr>
        <p:spPr>
          <a:xfrm>
            <a:off x="1380058" y="897778"/>
            <a:ext cx="18450992" cy="164614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20000"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1" i="0" kern="1200" cap="all" baseline="0">
                <a:solidFill>
                  <a:schemeClr val="accent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cap="none" dirty="0">
                <a:latin typeface="Calibri"/>
                <a:cs typeface="Calibri"/>
              </a:rPr>
              <a:t>Overview:  </a:t>
            </a:r>
            <a:r>
              <a:rPr lang="en-US" cap="none" dirty="0" err="1">
                <a:latin typeface="Calibri"/>
                <a:cs typeface="Calibri"/>
              </a:rPr>
              <a:t>ThriveWell</a:t>
            </a:r>
            <a:r>
              <a:rPr lang="en-US" cap="none" dirty="0">
                <a:latin typeface="Calibri"/>
                <a:cs typeface="Calibri"/>
              </a:rPr>
              <a:t> Nutrition and Weight Management Resources</a:t>
            </a:r>
          </a:p>
        </p:txBody>
      </p:sp>
    </p:spTree>
    <p:extLst>
      <p:ext uri="{BB962C8B-B14F-4D97-AF65-F5344CB8AC3E}">
        <p14:creationId xmlns:p14="http://schemas.microsoft.com/office/powerpoint/2010/main" val="1823675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44371-0B0C-28F2-988A-3FC1A00A3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058" y="897778"/>
            <a:ext cx="18450992" cy="1646141"/>
          </a:xfrm>
        </p:spPr>
        <p:txBody>
          <a:bodyPr>
            <a:normAutofit/>
          </a:bodyPr>
          <a:lstStyle/>
          <a:p>
            <a:r>
              <a:rPr lang="en-US" cap="none" dirty="0">
                <a:latin typeface="Calibri"/>
                <a:cs typeface="Calibri"/>
              </a:rPr>
              <a:t>1.  Nutrition Guide – Select Eating Style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A91E08-7D2B-D8EF-9BA8-7C9D1BABA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2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07D0EC-0B81-5FDF-C9BB-143DD54B89A0}"/>
              </a:ext>
            </a:extLst>
          </p:cNvPr>
          <p:cNvSpPr txBox="1"/>
          <p:nvPr/>
        </p:nvSpPr>
        <p:spPr>
          <a:xfrm>
            <a:off x="11542868" y="11849040"/>
            <a:ext cx="10065848" cy="1384995"/>
          </a:xfrm>
          <a:prstGeom prst="rect">
            <a:avLst/>
          </a:prstGeom>
          <a:noFill/>
          <a:ln w="57150">
            <a:solidFill>
              <a:srgbClr val="007DC5"/>
            </a:solidFill>
          </a:ln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chemeClr val="accent1"/>
                </a:solidFill>
              </a:rPr>
              <a:t>Step 1: </a:t>
            </a:r>
            <a:r>
              <a:rPr lang="en-US" sz="2800"/>
              <a:t>To access the Nutrition Guide, members will first need to select a Nutrition Profile, which is a scientifically based eating style that best fits the members current eating habits.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8A690C-4702-02B3-8E0E-0944824424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059" y="7783027"/>
            <a:ext cx="9745449" cy="5119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36F42C-2C55-5E50-16D3-2C680FAB44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17466" y="3430563"/>
            <a:ext cx="9641637" cy="4824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D43CAB2-D499-3666-7357-B8CBDAF28DF0}"/>
              </a:ext>
            </a:extLst>
          </p:cNvPr>
          <p:cNvSpPr/>
          <p:nvPr/>
        </p:nvSpPr>
        <p:spPr>
          <a:xfrm>
            <a:off x="1888859" y="11120786"/>
            <a:ext cx="3085262" cy="1752610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F63FD8-FE2C-8ED5-E318-C79BF1672A72}"/>
              </a:ext>
            </a:extLst>
          </p:cNvPr>
          <p:cNvSpPr txBox="1"/>
          <p:nvPr/>
        </p:nvSpPr>
        <p:spPr>
          <a:xfrm>
            <a:off x="13617466" y="8610471"/>
            <a:ext cx="9745449" cy="2246769"/>
          </a:xfrm>
          <a:prstGeom prst="rect">
            <a:avLst/>
          </a:prstGeom>
          <a:noFill/>
          <a:ln w="57150">
            <a:solidFill>
              <a:srgbClr val="007DC5"/>
            </a:solidFill>
          </a:ln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chemeClr val="accent1"/>
                </a:solidFill>
              </a:rPr>
              <a:t>Step 2: </a:t>
            </a:r>
            <a:r>
              <a:rPr lang="en-US" sz="2800"/>
              <a:t>After selecting an eating style, members will next be guided to set helpful habits and tips.</a:t>
            </a:r>
          </a:p>
          <a:p>
            <a:endParaRPr lang="en-US" sz="2800"/>
          </a:p>
          <a:p>
            <a:r>
              <a:rPr lang="en-US" sz="2800"/>
              <a:t>If the eating style doesn’t seem quite right or later changes, members can go back and select a different profile</a:t>
            </a:r>
            <a:r>
              <a:rPr lang="en-US" sz="2400"/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F15BE9-DD18-CDA8-C7CE-63F212EED5F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609" t="13906" r="28048" b="36391"/>
          <a:stretch/>
        </p:blipFill>
        <p:spPr>
          <a:xfrm>
            <a:off x="1260061" y="2472364"/>
            <a:ext cx="11227163" cy="4643633"/>
          </a:xfrm>
          <a:prstGeom prst="rect">
            <a:avLst/>
          </a:prstGeom>
          <a:ln>
            <a:noFill/>
          </a:ln>
          <a:effectLst>
            <a:glow rad="127000">
              <a:schemeClr val="tx2">
                <a:lumMod val="25000"/>
                <a:lumOff val="75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6F61A0A2-5F75-352C-CA8C-80688984FB80}"/>
              </a:ext>
            </a:extLst>
          </p:cNvPr>
          <p:cNvSpPr/>
          <p:nvPr/>
        </p:nvSpPr>
        <p:spPr>
          <a:xfrm rot="10800000">
            <a:off x="7058025" y="4822745"/>
            <a:ext cx="990600" cy="4572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FB8FC46-AF29-2648-6BDC-5B64B23E2772}"/>
              </a:ext>
            </a:extLst>
          </p:cNvPr>
          <p:cNvSpPr/>
          <p:nvPr/>
        </p:nvSpPr>
        <p:spPr>
          <a:xfrm>
            <a:off x="5061077" y="2561848"/>
            <a:ext cx="924260" cy="843033"/>
          </a:xfrm>
          <a:prstGeom prst="roundRect">
            <a:avLst/>
          </a:prstGeom>
          <a:solidFill>
            <a:schemeClr val="tx2">
              <a:lumMod val="25000"/>
              <a:lumOff val="75000"/>
              <a:alpha val="45000"/>
            </a:schemeClr>
          </a:solidFill>
          <a:ln w="57150">
            <a:solidFill>
              <a:srgbClr val="007DC5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10489B-31EC-2CE5-2A00-03A8BA81AFAB}"/>
              </a:ext>
            </a:extLst>
          </p:cNvPr>
          <p:cNvSpPr txBox="1"/>
          <p:nvPr/>
        </p:nvSpPr>
        <p:spPr>
          <a:xfrm>
            <a:off x="8137159" y="4858967"/>
            <a:ext cx="2028818" cy="457201"/>
          </a:xfrm>
          <a:prstGeom prst="rect">
            <a:avLst/>
          </a:prstGeom>
          <a:solidFill>
            <a:schemeClr val="bg1"/>
          </a:solidFill>
          <a:ln cap="rnd">
            <a:solidFill>
              <a:srgbClr val="A49E99"/>
            </a:solidFill>
          </a:ln>
          <a:effectLst>
            <a:glow rad="63500">
              <a:srgbClr val="007DC5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latin typeface="Calibri" panose="020F0502020204030204" pitchFamily="34" charset="0"/>
                <a:cs typeface="Calibri" panose="020F0502020204030204" pitchFamily="34" charset="0"/>
              </a:rPr>
              <a:t>Access Here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A8B3AD4-3292-E929-3B5B-8B906C5E46D2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1. Nutrition Guide</a:t>
            </a:r>
          </a:p>
        </p:txBody>
      </p:sp>
    </p:spTree>
    <p:extLst>
      <p:ext uri="{BB962C8B-B14F-4D97-AF65-F5344CB8AC3E}">
        <p14:creationId xmlns:p14="http://schemas.microsoft.com/office/powerpoint/2010/main" val="4050510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6" y="911106"/>
            <a:ext cx="18450992" cy="1646141"/>
          </a:xfrm>
        </p:spPr>
        <p:txBody>
          <a:bodyPr/>
          <a:lstStyle/>
          <a:p>
            <a:r>
              <a:rPr lang="en-US" cap="none"/>
              <a:t>Nutrition Guide – Personalized Tools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3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22D7B8C-3B3C-F782-F00F-FA031A97A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44458" y="2503952"/>
            <a:ext cx="8761563" cy="66410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EEBE0F2-0E0D-DF46-67D4-69FAC1A178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6451" y="6536784"/>
            <a:ext cx="3073619" cy="3038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7E5F9B1-662E-CBEA-C525-095489C472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7413" y="10099070"/>
            <a:ext cx="11628696" cy="2517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1C591DF-6F67-E887-68A3-2518F20C0E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8800" y="6536784"/>
            <a:ext cx="6554787" cy="3086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E5E09D82-30F4-2569-D40C-44CC524E68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413" y="2557247"/>
            <a:ext cx="10961747" cy="3658323"/>
          </a:xfrm>
        </p:spPr>
        <p:txBody>
          <a:bodyPr>
            <a:normAutofit lnSpcReduction="10000"/>
          </a:bodyPr>
          <a:lstStyle/>
          <a:p>
            <a:r>
              <a:rPr lang="en-US" sz="3200" dirty="0">
                <a:latin typeface="+mn-lt"/>
              </a:rPr>
              <a:t>Once an eating profile is selected, members can utilize Personify Health’s </a:t>
            </a:r>
            <a:r>
              <a:rPr lang="en-US" sz="3200" b="1" dirty="0">
                <a:solidFill>
                  <a:srgbClr val="E96C24"/>
                </a:solidFill>
                <a:latin typeface="+mn-lt"/>
              </a:rPr>
              <a:t>Nutrition Guide </a:t>
            </a:r>
            <a:r>
              <a:rPr lang="en-US" sz="3200" dirty="0">
                <a:latin typeface="+mn-lt"/>
              </a:rPr>
              <a:t>to receive personalized guidance and tools to support a healthier lifestyle:</a:t>
            </a:r>
          </a:p>
          <a:p>
            <a:pPr marL="18288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+mn-lt"/>
              </a:rPr>
              <a:t>Centralized tools to track daily calories, habits and weight</a:t>
            </a:r>
          </a:p>
          <a:p>
            <a:pPr marL="18288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+mn-lt"/>
              </a:rPr>
              <a:t>Quick nutrition tips based upon the personality eating style selected</a:t>
            </a:r>
          </a:p>
          <a:p>
            <a:pPr marL="18288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+mn-lt"/>
              </a:rPr>
              <a:t>Access to a library of healthy recipes</a:t>
            </a:r>
          </a:p>
          <a:p>
            <a:pPr marL="18288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sz="2400" dirty="0"/>
          </a:p>
          <a:p>
            <a:pPr indent="0"/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8860B22-460A-174F-232A-126F0DDDFCB3}"/>
              </a:ext>
            </a:extLst>
          </p:cNvPr>
          <p:cNvSpPr txBox="1">
            <a:spLocks/>
          </p:cNvSpPr>
          <p:nvPr/>
        </p:nvSpPr>
        <p:spPr>
          <a:xfrm>
            <a:off x="13533889" y="9632609"/>
            <a:ext cx="7675063" cy="17758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VP Nutrition Guide is a VP white labeled version that combines tools from </a:t>
            </a:r>
            <a:r>
              <a:rPr lang="en-US" sz="180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Foodsmart</a:t>
            </a:r>
            <a:r>
              <a:rPr lang="en-US" sz="1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by Zipongo and MyFitnessPal. </a:t>
            </a:r>
            <a:endParaRPr lang="en-US" sz="2400"/>
          </a:p>
          <a:p>
            <a:pPr indent="0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00F11C6-84CF-51DA-23D7-0E017B518FC0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1. Nutrition Guide</a:t>
            </a:r>
          </a:p>
        </p:txBody>
      </p:sp>
    </p:spTree>
    <p:extLst>
      <p:ext uri="{BB962C8B-B14F-4D97-AF65-F5344CB8AC3E}">
        <p14:creationId xmlns:p14="http://schemas.microsoft.com/office/powerpoint/2010/main" val="3060166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6" y="911106"/>
            <a:ext cx="18450992" cy="1646141"/>
          </a:xfrm>
        </p:spPr>
        <p:txBody>
          <a:bodyPr/>
          <a:lstStyle/>
          <a:p>
            <a:r>
              <a:rPr lang="en-US" cap="none" dirty="0"/>
              <a:t>2.  </a:t>
            </a:r>
            <a:r>
              <a:rPr lang="en-US" cap="none" dirty="0" err="1"/>
              <a:t>Foodsmart</a:t>
            </a:r>
            <a:r>
              <a:rPr lang="en-US" cap="none" dirty="0"/>
              <a:t> Digital App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4</a:t>
            </a:fld>
            <a:endParaRPr lang="en-US"/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A48C3250-CFB4-A259-C0D1-2C2E0CE8C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4927" y="3591166"/>
            <a:ext cx="7587593" cy="8150386"/>
          </a:xfrm>
          <a:ln w="57150">
            <a:solidFill>
              <a:srgbClr val="007DC5"/>
            </a:solidFill>
          </a:ln>
        </p:spPr>
        <p:txBody>
          <a:bodyPr>
            <a:normAutofit/>
          </a:bodyPr>
          <a:lstStyle/>
          <a:p>
            <a:r>
              <a:rPr lang="en-US" sz="3200" dirty="0" err="1"/>
              <a:t>Foodsmart</a:t>
            </a:r>
            <a:r>
              <a:rPr lang="en-US" sz="3200" dirty="0"/>
              <a:t> is the leading provider of digital </a:t>
            </a:r>
            <a:r>
              <a:rPr lang="en-US" sz="3200" dirty="0" err="1"/>
              <a:t>Foodcare</a:t>
            </a:r>
            <a:r>
              <a:rPr lang="en-US" sz="3200" dirty="0"/>
              <a:t>: the replacement of medical care with food as medicine to end nutrition-related chronic conditions. </a:t>
            </a:r>
          </a:p>
          <a:p>
            <a:r>
              <a:rPr lang="en-US" sz="3200" dirty="0"/>
              <a:t>The </a:t>
            </a:r>
            <a:r>
              <a:rPr lang="en-US" sz="3200" dirty="0" err="1"/>
              <a:t>Foodsmart</a:t>
            </a:r>
            <a:r>
              <a:rPr lang="en-US" sz="3200" dirty="0"/>
              <a:t> platform empowers members to make sustainable changes to eating behavior and health outcomes through its dietary assessment (</a:t>
            </a:r>
            <a:r>
              <a:rPr lang="en-US" sz="3200" dirty="0" err="1"/>
              <a:t>Nutriquiz</a:t>
            </a:r>
            <a:r>
              <a:rPr lang="en-US" sz="3200" dirty="0"/>
              <a:t>), recipe search and grocery list features.</a:t>
            </a:r>
          </a:p>
          <a:p>
            <a:pPr indent="0"/>
            <a:r>
              <a:rPr lang="en-US" sz="3200" dirty="0" err="1"/>
              <a:t>Foodsmart</a:t>
            </a:r>
            <a:r>
              <a:rPr lang="en-US" sz="3200" dirty="0"/>
              <a:t> is accessible from Personify Health via SSO and is available through website browser or digital app.</a:t>
            </a:r>
          </a:p>
          <a:p>
            <a:pPr indent="0"/>
            <a:endParaRPr lang="en-US" sz="32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AA27CA-658A-5F7F-5CB8-F75AFA851644}"/>
              </a:ext>
            </a:extLst>
          </p:cNvPr>
          <p:cNvSpPr txBox="1"/>
          <p:nvPr/>
        </p:nvSpPr>
        <p:spPr>
          <a:xfrm>
            <a:off x="13570735" y="2309769"/>
            <a:ext cx="2028818" cy="457201"/>
          </a:xfrm>
          <a:prstGeom prst="rect">
            <a:avLst/>
          </a:prstGeom>
          <a:solidFill>
            <a:schemeClr val="bg1"/>
          </a:solidFill>
          <a:ln cap="rnd">
            <a:solidFill>
              <a:srgbClr val="A49E99"/>
            </a:solidFill>
          </a:ln>
          <a:effectLst>
            <a:glow rad="63500">
              <a:srgbClr val="007DC5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latin typeface="Calibri" panose="020F0502020204030204" pitchFamily="34" charset="0"/>
                <a:cs typeface="Calibri" panose="020F0502020204030204" pitchFamily="34" charset="0"/>
              </a:rPr>
              <a:t>Access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06DCFA-7FC1-ED85-8B95-0A30231736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492" t="12980" r="14758" b="9661"/>
          <a:stretch/>
        </p:blipFill>
        <p:spPr>
          <a:xfrm>
            <a:off x="10728087" y="3591166"/>
            <a:ext cx="10561321" cy="7515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15F0E50-6A0F-DBAC-7848-5E471E577998}"/>
              </a:ext>
            </a:extLst>
          </p:cNvPr>
          <p:cNvSpPr/>
          <p:nvPr/>
        </p:nvSpPr>
        <p:spPr>
          <a:xfrm>
            <a:off x="10728087" y="5075489"/>
            <a:ext cx="10561321" cy="2590870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90619EEE-FED4-FAE9-7D56-875D152365A7}"/>
              </a:ext>
            </a:extLst>
          </p:cNvPr>
          <p:cNvSpPr/>
          <p:nvPr/>
        </p:nvSpPr>
        <p:spPr>
          <a:xfrm rot="7486372">
            <a:off x="12605176" y="3285320"/>
            <a:ext cx="990600" cy="4572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569BAD-FC05-16CF-85E5-C78589F34DF3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2.  </a:t>
            </a:r>
            <a:r>
              <a:rPr lang="en-US" sz="2400" b="1" dirty="0" err="1">
                <a:solidFill>
                  <a:srgbClr val="000000"/>
                </a:solidFill>
              </a:rPr>
              <a:t>Foodsmart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950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6" y="911106"/>
            <a:ext cx="18450992" cy="1646141"/>
          </a:xfrm>
        </p:spPr>
        <p:txBody>
          <a:bodyPr/>
          <a:lstStyle/>
          <a:p>
            <a:r>
              <a:rPr lang="en-US" cap="none" dirty="0"/>
              <a:t>3.  </a:t>
            </a:r>
            <a:r>
              <a:rPr lang="en-US" cap="none" dirty="0" err="1"/>
              <a:t>Foodsmart</a:t>
            </a:r>
            <a:r>
              <a:rPr lang="en-US" cap="none" dirty="0"/>
              <a:t> </a:t>
            </a:r>
            <a:r>
              <a:rPr lang="en-US" cap="none" dirty="0" err="1"/>
              <a:t>NutriQuiz</a:t>
            </a:r>
            <a:endParaRPr lang="en-US" cap="non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5</a:t>
            </a:fld>
            <a:endParaRPr lang="en-US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0F0FE5E-19CE-C2DB-A2EF-4922B18F50B5}"/>
              </a:ext>
            </a:extLst>
          </p:cNvPr>
          <p:cNvSpPr txBox="1">
            <a:spLocks/>
          </p:cNvSpPr>
          <p:nvPr/>
        </p:nvSpPr>
        <p:spPr>
          <a:xfrm>
            <a:off x="1608198" y="2370938"/>
            <a:ext cx="21785202" cy="2719222"/>
          </a:xfrm>
          <a:prstGeom prst="rect">
            <a:avLst/>
          </a:prstGeom>
          <a:ln w="57150"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/>
            <a:r>
              <a:rPr lang="en-US" sz="3600"/>
              <a:t>Upon transferring to </a:t>
            </a:r>
            <a:r>
              <a:rPr lang="en-US" sz="3600" err="1"/>
              <a:t>Foodsmart</a:t>
            </a:r>
            <a:r>
              <a:rPr lang="en-US" sz="3600"/>
              <a:t>, members are prompted to take the </a:t>
            </a:r>
            <a:r>
              <a:rPr lang="en-US" sz="3600" b="1" err="1">
                <a:solidFill>
                  <a:srgbClr val="007DC5"/>
                </a:solidFill>
              </a:rPr>
              <a:t>NutriQuiz</a:t>
            </a:r>
            <a:r>
              <a:rPr lang="en-US" sz="3600"/>
              <a:t> for tailored meal plans and dietary recommendations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/>
              <a:t>Quiz takes ~5 minutes to complete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/>
              <a:t>Extensive recipe library is automatically available upon entering </a:t>
            </a:r>
            <a:r>
              <a:rPr lang="en-US" sz="3200" err="1"/>
              <a:t>Foodsmart</a:t>
            </a:r>
            <a:endParaRPr lang="en-US" sz="32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/>
              <a:t>Recipe tool will serve up more personalized results after the </a:t>
            </a:r>
            <a:r>
              <a:rPr lang="en-US" sz="3200" err="1"/>
              <a:t>NutriQuiz</a:t>
            </a:r>
            <a:r>
              <a:rPr lang="en-US" sz="3200"/>
              <a:t> is completed</a:t>
            </a:r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92CEB96-5F3A-BC7C-A21B-7480AF93CC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870"/>
          <a:stretch/>
        </p:blipFill>
        <p:spPr>
          <a:xfrm>
            <a:off x="15751335" y="8371018"/>
            <a:ext cx="7397876" cy="41931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B4C6DD7-1345-F690-B142-00F3297D8A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10613" y="5194835"/>
            <a:ext cx="8352948" cy="5272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7648E3A-4BEE-C434-25BB-8EF7B5201DEE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2.  </a:t>
            </a:r>
            <a:r>
              <a:rPr lang="en-US" sz="2400" b="1" dirty="0" err="1">
                <a:solidFill>
                  <a:srgbClr val="000000"/>
                </a:solidFill>
              </a:rPr>
              <a:t>Foodsmart</a:t>
            </a:r>
            <a:endParaRPr lang="en-US" sz="2400" b="1" dirty="0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0E00FA-02C9-63B6-62BC-6CC7534D76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8198" y="5571818"/>
            <a:ext cx="10437607" cy="5661644"/>
          </a:xfrm>
          <a:prstGeom prst="rect">
            <a:avLst/>
          </a:prstGeom>
          <a:effectLst>
            <a:outerShdw blurRad="152400" dist="228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E1C2D76C-2DC0-CF41-DD6E-B4BCFE490382}"/>
              </a:ext>
            </a:extLst>
          </p:cNvPr>
          <p:cNvSpPr/>
          <p:nvPr/>
        </p:nvSpPr>
        <p:spPr>
          <a:xfrm rot="20358726">
            <a:off x="3127697" y="11029840"/>
            <a:ext cx="1590039" cy="63044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83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5" y="911106"/>
            <a:ext cx="19095971" cy="1646141"/>
          </a:xfrm>
        </p:spPr>
        <p:txBody>
          <a:bodyPr>
            <a:normAutofit/>
          </a:bodyPr>
          <a:lstStyle/>
          <a:p>
            <a:r>
              <a:rPr lang="en-US" cap="none" dirty="0" err="1"/>
              <a:t>Foodsmart</a:t>
            </a:r>
            <a:r>
              <a:rPr lang="en-US" cap="none" dirty="0"/>
              <a:t> </a:t>
            </a:r>
            <a:r>
              <a:rPr lang="en-US" cap="none" dirty="0" err="1"/>
              <a:t>NutriQuiz</a:t>
            </a:r>
            <a:r>
              <a:rPr lang="en-US" cap="none" dirty="0"/>
              <a:t> - Insight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6</a:t>
            </a:fld>
            <a:endParaRPr lang="en-US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AE1ADFA9-C723-673A-29E4-08783D86A6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80254" y="3762533"/>
            <a:ext cx="17968362" cy="9040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0866049A-85C5-2B25-C540-15B44FC8179F}"/>
              </a:ext>
            </a:extLst>
          </p:cNvPr>
          <p:cNvSpPr txBox="1">
            <a:spLocks/>
          </p:cNvSpPr>
          <p:nvPr/>
        </p:nvSpPr>
        <p:spPr>
          <a:xfrm>
            <a:off x="1282085" y="2532531"/>
            <a:ext cx="20941100" cy="1018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Upon completing the </a:t>
            </a:r>
            <a:r>
              <a:rPr lang="en-US" sz="3600" err="1"/>
              <a:t>NutriQuiz</a:t>
            </a:r>
            <a:r>
              <a:rPr lang="en-US" sz="3600"/>
              <a:t>, members receive Nutrition Insights:</a:t>
            </a:r>
            <a:endParaRPr lang="en-US" sz="3200"/>
          </a:p>
          <a:p>
            <a:pPr indent="0"/>
            <a:endParaRPr lang="en-US" sz="320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9E73473-A080-20B4-99A7-D4DB6FF3ED00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2.  </a:t>
            </a:r>
            <a:r>
              <a:rPr lang="en-US" sz="2400" b="1" dirty="0" err="1">
                <a:solidFill>
                  <a:srgbClr val="000000"/>
                </a:solidFill>
              </a:rPr>
              <a:t>Foodsmart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004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7DFE00-24D9-340D-193C-4F52307BC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0460" y="3593346"/>
            <a:ext cx="13244576" cy="7081970"/>
          </a:xfrm>
          <a:prstGeom prst="rect">
            <a:avLst/>
          </a:prstGeom>
          <a:effectLst>
            <a:outerShdw blurRad="190500" dist="228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724" y="886752"/>
            <a:ext cx="19095971" cy="1646141"/>
          </a:xfrm>
        </p:spPr>
        <p:txBody>
          <a:bodyPr>
            <a:normAutofit/>
          </a:bodyPr>
          <a:lstStyle/>
          <a:p>
            <a:r>
              <a:rPr lang="en-US" cap="none" dirty="0" err="1"/>
              <a:t>Foodsmart</a:t>
            </a:r>
            <a:r>
              <a:rPr lang="en-US" cap="none" dirty="0"/>
              <a:t> Recipes – Preference Settings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7</a:t>
            </a:fld>
            <a:endParaRPr lang="en-US"/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0866049A-85C5-2B25-C540-15B44FC8179F}"/>
              </a:ext>
            </a:extLst>
          </p:cNvPr>
          <p:cNvSpPr txBox="1">
            <a:spLocks/>
          </p:cNvSpPr>
          <p:nvPr/>
        </p:nvSpPr>
        <p:spPr>
          <a:xfrm>
            <a:off x="1068724" y="2283256"/>
            <a:ext cx="21852235" cy="101838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Extensive recipe library available; tailored recipes based upon personal eating style, </a:t>
            </a:r>
            <a:r>
              <a:rPr lang="en-US" sz="3600" err="1"/>
              <a:t>NutriQuiz</a:t>
            </a:r>
            <a:r>
              <a:rPr lang="en-US" sz="3600"/>
              <a:t> results and preferences settings.</a:t>
            </a:r>
            <a:endParaRPr lang="en-US" sz="3200"/>
          </a:p>
          <a:p>
            <a:pPr indent="0"/>
            <a:endParaRPr lang="en-US" sz="320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6213BFD-A983-DF47-C4DF-DC880E4A46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2665" y="6288047"/>
            <a:ext cx="9877425" cy="6515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3B90F7E-930F-F1BD-46A5-7EA51322FADC}"/>
              </a:ext>
            </a:extLst>
          </p:cNvPr>
          <p:cNvSpPr/>
          <p:nvPr/>
        </p:nvSpPr>
        <p:spPr>
          <a:xfrm>
            <a:off x="12573000" y="5775960"/>
            <a:ext cx="1066800" cy="335280"/>
          </a:xfrm>
          <a:prstGeom prst="roundRect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071AF01F-CE35-6E95-6A21-10D65220CD4F}"/>
              </a:ext>
            </a:extLst>
          </p:cNvPr>
          <p:cNvCxnSpPr>
            <a:cxnSpLocks/>
          </p:cNvCxnSpPr>
          <p:nvPr/>
        </p:nvCxnSpPr>
        <p:spPr>
          <a:xfrm rot="10800000" flipV="1">
            <a:off x="7254240" y="5172344"/>
            <a:ext cx="2606040" cy="771255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7">
            <a:extLst>
              <a:ext uri="{FF2B5EF4-FFF2-40B4-BE49-F238E27FC236}">
                <a16:creationId xmlns:a16="http://schemas.microsoft.com/office/drawing/2014/main" id="{D3D5635B-C172-9C86-0B4B-BB98E46FB289}"/>
              </a:ext>
            </a:extLst>
          </p:cNvPr>
          <p:cNvSpPr txBox="1">
            <a:spLocks/>
          </p:cNvSpPr>
          <p:nvPr/>
        </p:nvSpPr>
        <p:spPr>
          <a:xfrm>
            <a:off x="962044" y="3990357"/>
            <a:ext cx="5865476" cy="218905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>
                <a:solidFill>
                  <a:srgbClr val="007DC5"/>
                </a:solidFill>
              </a:rPr>
              <a:t>Preferences: </a:t>
            </a:r>
            <a:r>
              <a:rPr lang="en-US" sz="2800"/>
              <a:t>Members can set dietary preferences and identify allergies / intolerances to ensure recipes comply with these guidelines.</a:t>
            </a:r>
            <a:endParaRPr lang="en-US" sz="240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61E97D7-B14D-E865-88E8-C82C6AFB28CB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2.  </a:t>
            </a:r>
            <a:r>
              <a:rPr lang="en-US" sz="2400" b="1" dirty="0" err="1">
                <a:solidFill>
                  <a:srgbClr val="000000"/>
                </a:solidFill>
              </a:rPr>
              <a:t>Foodsmart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268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5CB9A7-DC3D-2329-E558-321C84E371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102" y="2345236"/>
            <a:ext cx="12544938" cy="97733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5" y="911106"/>
            <a:ext cx="19095971" cy="1646141"/>
          </a:xfrm>
        </p:spPr>
        <p:txBody>
          <a:bodyPr>
            <a:normAutofit/>
          </a:bodyPr>
          <a:lstStyle/>
          <a:p>
            <a:r>
              <a:rPr lang="en-US" cap="none" dirty="0" err="1"/>
              <a:t>Foodsmart</a:t>
            </a:r>
            <a:r>
              <a:rPr lang="en-US" cap="none" dirty="0"/>
              <a:t> Recipe Features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8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F404A17-B170-41AB-181D-BC06093122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085" y="4838252"/>
            <a:ext cx="6170275" cy="605661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C317F08-117C-EF0E-E659-766D555E89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9283" y="2892129"/>
            <a:ext cx="5255876" cy="1807727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6D92C46-56D9-CB08-A843-9BEF19AAAB08}"/>
              </a:ext>
            </a:extLst>
          </p:cNvPr>
          <p:cNvSpPr/>
          <p:nvPr/>
        </p:nvSpPr>
        <p:spPr>
          <a:xfrm>
            <a:off x="11643360" y="3874553"/>
            <a:ext cx="1417320" cy="655320"/>
          </a:xfrm>
          <a:prstGeom prst="roundRect">
            <a:avLst/>
          </a:prstGeom>
          <a:noFill/>
          <a:ln w="47625">
            <a:solidFill>
              <a:srgbClr val="E96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BCCB95-0A49-D5FB-0889-D3B043040700}"/>
              </a:ext>
            </a:extLst>
          </p:cNvPr>
          <p:cNvSpPr txBox="1"/>
          <p:nvPr/>
        </p:nvSpPr>
        <p:spPr>
          <a:xfrm>
            <a:off x="10681017" y="2290036"/>
            <a:ext cx="3025140" cy="1323439"/>
          </a:xfrm>
          <a:prstGeom prst="rect">
            <a:avLst/>
          </a:prstGeom>
          <a:solidFill>
            <a:schemeClr val="bg1"/>
          </a:solidFill>
          <a:ln>
            <a:solidFill>
              <a:srgbClr val="E96C24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2000" b="1"/>
              <a:t>Grocery List Feature:  </a:t>
            </a:r>
            <a:r>
              <a:rPr lang="en-US" sz="2000"/>
              <a:t>Add ingredients in chosen recipes to a grocery list tool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62C0E61-EE8D-C2AA-0D19-6B895F6E71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2085" y="11068009"/>
            <a:ext cx="12134850" cy="2009775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5EAB6E2-8148-86A6-5262-FE221B32B63E}"/>
              </a:ext>
            </a:extLst>
          </p:cNvPr>
          <p:cNvSpPr/>
          <p:nvPr/>
        </p:nvSpPr>
        <p:spPr>
          <a:xfrm>
            <a:off x="1303058" y="11033258"/>
            <a:ext cx="2095461" cy="655821"/>
          </a:xfrm>
          <a:prstGeom prst="roundRect">
            <a:avLst/>
          </a:prstGeom>
          <a:noFill/>
          <a:ln w="47625">
            <a:solidFill>
              <a:srgbClr val="E96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4D1D622-6BB1-63D4-AC27-5C261389335B}"/>
              </a:ext>
            </a:extLst>
          </p:cNvPr>
          <p:cNvSpPr/>
          <p:nvPr/>
        </p:nvSpPr>
        <p:spPr>
          <a:xfrm>
            <a:off x="19908538" y="3590363"/>
            <a:ext cx="2250422" cy="1880797"/>
          </a:xfrm>
          <a:prstGeom prst="roundRect">
            <a:avLst/>
          </a:prstGeom>
          <a:noFill/>
          <a:ln w="47625">
            <a:solidFill>
              <a:srgbClr val="E96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662AA99-7DAA-5DED-3D8E-032A0EBEC431}"/>
              </a:ext>
            </a:extLst>
          </p:cNvPr>
          <p:cNvSpPr/>
          <p:nvPr/>
        </p:nvSpPr>
        <p:spPr>
          <a:xfrm>
            <a:off x="10129030" y="4174951"/>
            <a:ext cx="1402080" cy="5249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BEF31493-ACA3-F5BA-3439-B4842D423646}"/>
              </a:ext>
            </a:extLst>
          </p:cNvPr>
          <p:cNvSpPr/>
          <p:nvPr/>
        </p:nvSpPr>
        <p:spPr>
          <a:xfrm rot="19073356">
            <a:off x="177479" y="12065653"/>
            <a:ext cx="1389039" cy="5249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EBBB1397-8042-EE7B-3994-67A83AF88116}"/>
              </a:ext>
            </a:extLst>
          </p:cNvPr>
          <p:cNvSpPr/>
          <p:nvPr/>
        </p:nvSpPr>
        <p:spPr>
          <a:xfrm rot="16200000">
            <a:off x="20481809" y="6072835"/>
            <a:ext cx="1389039" cy="5249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94E4B2C-F806-2CA0-91FA-29B38F6B9B40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2.  </a:t>
            </a:r>
            <a:r>
              <a:rPr lang="en-US" sz="2400" b="1" dirty="0" err="1">
                <a:solidFill>
                  <a:srgbClr val="000000"/>
                </a:solidFill>
              </a:rPr>
              <a:t>Foodsmart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036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xcellus BCBS Rebrand 1">
      <a:dk1>
        <a:srgbClr val="343434"/>
      </a:dk1>
      <a:lt1>
        <a:srgbClr val="FFFFFF"/>
      </a:lt1>
      <a:dk2>
        <a:srgbClr val="003057"/>
      </a:dk2>
      <a:lt2>
        <a:srgbClr val="E7E6E6"/>
      </a:lt2>
      <a:accent1>
        <a:srgbClr val="007DC5"/>
      </a:accent1>
      <a:accent2>
        <a:srgbClr val="5BC2E7"/>
      </a:accent2>
      <a:accent3>
        <a:srgbClr val="005587"/>
      </a:accent3>
      <a:accent4>
        <a:srgbClr val="E96C24"/>
      </a:accent4>
      <a:accent5>
        <a:srgbClr val="78D64B"/>
      </a:accent5>
      <a:accent6>
        <a:srgbClr val="E9DFBC"/>
      </a:accent6>
      <a:hlink>
        <a:srgbClr val="007DC5"/>
      </a:hlink>
      <a:folHlink>
        <a:srgbClr val="ACA39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28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Excellus BCBS Rebrand 1">
      <a:dk1>
        <a:srgbClr val="343434"/>
      </a:dk1>
      <a:lt1>
        <a:srgbClr val="FFFFFF"/>
      </a:lt1>
      <a:dk2>
        <a:srgbClr val="003057"/>
      </a:dk2>
      <a:lt2>
        <a:srgbClr val="E7E6E6"/>
      </a:lt2>
      <a:accent1>
        <a:srgbClr val="007DC5"/>
      </a:accent1>
      <a:accent2>
        <a:srgbClr val="5BC2E7"/>
      </a:accent2>
      <a:accent3>
        <a:srgbClr val="005587"/>
      </a:accent3>
      <a:accent4>
        <a:srgbClr val="E96C24"/>
      </a:accent4>
      <a:accent5>
        <a:srgbClr val="78D64B"/>
      </a:accent5>
      <a:accent6>
        <a:srgbClr val="E9DFBC"/>
      </a:accent6>
      <a:hlink>
        <a:srgbClr val="007DC5"/>
      </a:hlink>
      <a:folHlink>
        <a:srgbClr val="ACA39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28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f180d0be-71cd-4b2d-b53b-ed0d60350400">
      <UserInfo>
        <DisplayName>SharingLinks.44943801-a97b-457c-9f07-4f826f0d3e65.OrganizationView.af12ae69-3748-417d-9e51-b34aa1c9c5dc</DisplayName>
        <AccountId>66</AccountId>
        <AccountType/>
      </UserInfo>
      <UserInfo>
        <DisplayName>Shauna Meek</DisplayName>
        <AccountId>12</AccountId>
        <AccountType/>
      </UserInfo>
      <UserInfo>
        <DisplayName>Anne McNelis</DisplayName>
        <AccountId>86</AccountId>
        <AccountType/>
      </UserInfo>
      <UserInfo>
        <DisplayName>Jenn Pattison</DisplayName>
        <AccountId>75</AccountId>
        <AccountType/>
      </UserInfo>
      <UserInfo>
        <DisplayName>Everyone except external users</DisplayName>
        <AccountId>8</AccountId>
        <AccountType/>
      </UserInfo>
    </SharedWithUsers>
    <lcf76f155ced4ddcb4097134ff3c332f xmlns="7f3c2d64-c460-4dd5-8d60-c9270f0474cd">
      <Terms xmlns="http://schemas.microsoft.com/office/infopath/2007/PartnerControls"/>
    </lcf76f155ced4ddcb4097134ff3c332f>
    <TaxCatchAll xmlns="30cad28f-70cd-4a67-ad85-66514235668f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BD94200D58474A8916D2058AC573F2" ma:contentTypeVersion="16" ma:contentTypeDescription="Create a new document." ma:contentTypeScope="" ma:versionID="b82caa9dafa359cd4cea4dd8c351c77e">
  <xsd:schema xmlns:xsd="http://www.w3.org/2001/XMLSchema" xmlns:xs="http://www.w3.org/2001/XMLSchema" xmlns:p="http://schemas.microsoft.com/office/2006/metadata/properties" xmlns:ns2="7f3c2d64-c460-4dd5-8d60-c9270f0474cd" xmlns:ns3="f180d0be-71cd-4b2d-b53b-ed0d60350400" xmlns:ns4="30cad28f-70cd-4a67-ad85-66514235668f" targetNamespace="http://schemas.microsoft.com/office/2006/metadata/properties" ma:root="true" ma:fieldsID="0bb7082adda50702e96605b9fe705b30" ns2:_="" ns3:_="" ns4:_="">
    <xsd:import namespace="7f3c2d64-c460-4dd5-8d60-c9270f0474cd"/>
    <xsd:import namespace="f180d0be-71cd-4b2d-b53b-ed0d60350400"/>
    <xsd:import namespace="30cad28f-70cd-4a67-ad85-6651423566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lcf76f155ced4ddcb4097134ff3c332f" minOccurs="0"/>
                <xsd:element ref="ns4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3c2d64-c460-4dd5-8d60-c9270f0474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c4ca3e2-d09f-4eec-af4e-fc5b7a652c2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80d0be-71cd-4b2d-b53b-ed0d6035040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cad28f-70cd-4a67-ad85-66514235668f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ce60d26e-8b5b-43b8-8e5b-7e5b4225bbbb}" ma:internalName="TaxCatchAll" ma:showField="CatchAllData" ma:web="f180d0be-71cd-4b2d-b53b-ed0d603504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F5F346-6F11-4C8D-A898-3F61E8CA2A2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41CC0BC-41C2-4CD1-9686-9204E2586D89}">
  <ds:schemaRefs>
    <ds:schemaRef ds:uri="http://schemas.microsoft.com/office/2006/documentManagement/types"/>
    <ds:schemaRef ds:uri="http://purl.org/dc/dcmitype/"/>
    <ds:schemaRef ds:uri="7f3c2d64-c460-4dd5-8d60-c9270f0474cd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30cad28f-70cd-4a67-ad85-66514235668f"/>
    <ds:schemaRef ds:uri="f180d0be-71cd-4b2d-b53b-ed0d60350400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92C957B-885D-46E1-AF9B-D39A62392FAB}">
  <ds:schemaRefs>
    <ds:schemaRef ds:uri="30cad28f-70cd-4a67-ad85-66514235668f"/>
    <ds:schemaRef ds:uri="7f3c2d64-c460-4dd5-8d60-c9270f0474cd"/>
    <ds:schemaRef ds:uri="f180d0be-71cd-4b2d-b53b-ed0d603504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1027</Words>
  <Application>Microsoft Office PowerPoint</Application>
  <PresentationFormat>Custom</PresentationFormat>
  <Paragraphs>122</Paragraphs>
  <Slides>17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Office Theme</vt:lpstr>
      <vt:lpstr>1_Office Theme</vt:lpstr>
      <vt:lpstr>ThriveWell Nutrition &amp; Weight Management Tools</vt:lpstr>
      <vt:lpstr>PowerPoint Presentation</vt:lpstr>
      <vt:lpstr>1.  Nutrition Guide – Select Eating Style</vt:lpstr>
      <vt:lpstr>Nutrition Guide – Personalized Tools</vt:lpstr>
      <vt:lpstr>2.  Foodsmart Digital App</vt:lpstr>
      <vt:lpstr>3.  Foodsmart NutriQuiz</vt:lpstr>
      <vt:lpstr>Foodsmart NutriQuiz - Insight</vt:lpstr>
      <vt:lpstr>Foodsmart Recipes – Preference Settings</vt:lpstr>
      <vt:lpstr>Foodsmart Recipe Features</vt:lpstr>
      <vt:lpstr>Foodsmart Recipe Features (con’t)</vt:lpstr>
      <vt:lpstr>Foodsmart Grocery List Feature</vt:lpstr>
      <vt:lpstr>3.  Digital Coaching Journeys</vt:lpstr>
      <vt:lpstr>4.  Healthy Habits</vt:lpstr>
      <vt:lpstr>Healthy Habit Challenges</vt:lpstr>
      <vt:lpstr>5.  Media Library</vt:lpstr>
      <vt:lpstr>6.  Daily Cards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</dc:creator>
  <cp:lastModifiedBy>Kristina Cesarano</cp:lastModifiedBy>
  <cp:revision>4</cp:revision>
  <dcterms:created xsi:type="dcterms:W3CDTF">2022-11-01T15:52:23Z</dcterms:created>
  <dcterms:modified xsi:type="dcterms:W3CDTF">2024-10-16T16:06:35Z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0x010100E1BD94200D58474A8916D2058AC573F2</vt:lpwstr>
  </property>
  <property fmtid="{D5CDD505-2E9C-101B-9397-08002B2CF9AE}" pid="3" name="Order">
    <vt:lpwstr>140300.000000000</vt:lpwstr>
  </property>
  <property fmtid="{D5CDD505-2E9C-101B-9397-08002B2CF9AE}" pid="4" name="xd_ProgID">
    <vt:lpwstr/>
  </property>
  <property fmtid="{D5CDD505-2E9C-101B-9397-08002B2CF9AE}" pid="5" name="MediaServiceImageTags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lpwstr/>
  </property>
</Properties>
</file>